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256" r:id="rId2"/>
    <p:sldId id="258" r:id="rId3"/>
    <p:sldId id="259" r:id="rId4"/>
    <p:sldId id="261" r:id="rId5"/>
    <p:sldId id="262" r:id="rId6"/>
    <p:sldId id="263" r:id="rId7"/>
    <p:sldId id="327" r:id="rId8"/>
    <p:sldId id="266" r:id="rId9"/>
    <p:sldId id="265" r:id="rId10"/>
    <p:sldId id="267" r:id="rId11"/>
    <p:sldId id="271" r:id="rId12"/>
    <p:sldId id="270" r:id="rId13"/>
    <p:sldId id="276" r:id="rId14"/>
    <p:sldId id="278" r:id="rId15"/>
    <p:sldId id="279" r:id="rId16"/>
    <p:sldId id="280" r:id="rId17"/>
    <p:sldId id="281" r:id="rId18"/>
    <p:sldId id="285" r:id="rId19"/>
    <p:sldId id="348" r:id="rId20"/>
    <p:sldId id="284" r:id="rId21"/>
    <p:sldId id="287" r:id="rId22"/>
    <p:sldId id="331" r:id="rId23"/>
    <p:sldId id="334" r:id="rId24"/>
    <p:sldId id="333" r:id="rId25"/>
    <p:sldId id="351" r:id="rId26"/>
    <p:sldId id="335" r:id="rId27"/>
    <p:sldId id="293" r:id="rId28"/>
    <p:sldId id="292" r:id="rId29"/>
    <p:sldId id="304" r:id="rId30"/>
    <p:sldId id="350" r:id="rId31"/>
    <p:sldId id="344" r:id="rId32"/>
    <p:sldId id="341" r:id="rId33"/>
    <p:sldId id="342" r:id="rId34"/>
    <p:sldId id="343" r:id="rId35"/>
    <p:sldId id="345" r:id="rId36"/>
    <p:sldId id="349" r:id="rId37"/>
    <p:sldId id="294" r:id="rId38"/>
    <p:sldId id="295" r:id="rId39"/>
    <p:sldId id="296" r:id="rId40"/>
    <p:sldId id="298" r:id="rId41"/>
    <p:sldId id="299" r:id="rId42"/>
    <p:sldId id="300" r:id="rId43"/>
    <p:sldId id="301" r:id="rId44"/>
    <p:sldId id="302" r:id="rId45"/>
    <p:sldId id="305" r:id="rId46"/>
    <p:sldId id="303" r:id="rId47"/>
    <p:sldId id="306" r:id="rId48"/>
    <p:sldId id="336" r:id="rId49"/>
    <p:sldId id="309" r:id="rId50"/>
    <p:sldId id="307" r:id="rId51"/>
    <p:sldId id="308" r:id="rId52"/>
    <p:sldId id="310" r:id="rId53"/>
    <p:sldId id="311" r:id="rId54"/>
    <p:sldId id="312" r:id="rId55"/>
    <p:sldId id="318" r:id="rId56"/>
    <p:sldId id="313" r:id="rId57"/>
    <p:sldId id="314" r:id="rId58"/>
    <p:sldId id="315" r:id="rId59"/>
    <p:sldId id="316" r:id="rId60"/>
    <p:sldId id="317" r:id="rId61"/>
    <p:sldId id="352" r:id="rId62"/>
    <p:sldId id="337" r:id="rId63"/>
    <p:sldId id="319" r:id="rId64"/>
    <p:sldId id="340" r:id="rId65"/>
    <p:sldId id="338" r:id="rId66"/>
    <p:sldId id="339" r:id="rId67"/>
    <p:sldId id="346" r:id="rId68"/>
    <p:sldId id="322" r:id="rId69"/>
    <p:sldId id="323" r:id="rId70"/>
    <p:sldId id="324" r:id="rId71"/>
    <p:sldId id="321" r:id="rId72"/>
    <p:sldId id="347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D0D8E8"/>
    <a:srgbClr val="006699"/>
    <a:srgbClr val="0000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69"/>
    <p:restoredTop sz="94660"/>
  </p:normalViewPr>
  <p:slideViewPr>
    <p:cSldViewPr>
      <p:cViewPr varScale="1">
        <p:scale>
          <a:sx n="108" d="100"/>
          <a:sy n="108" d="100"/>
        </p:scale>
        <p:origin x="15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3231E-E93B-4D0F-96A2-699741BF6C72}" type="datetimeFigureOut">
              <a:rPr lang="zh-TW" altLang="en-US" smtClean="0"/>
              <a:pPr/>
              <a:t>2020/9/8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2BB6C-754E-4C54-8BE5-5122E0C2F92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16675"/>
            <a:ext cx="2514600" cy="365125"/>
          </a:xfrm>
        </p:spPr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5334000" cy="365125"/>
          </a:xfrm>
        </p:spPr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416675"/>
            <a:ext cx="990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6200" y="6324600"/>
            <a:ext cx="8991600" cy="4571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hk.edu.hk/policy/academichonesty/" TargetMode="External"/><Relationship Id="rId2" Type="http://schemas.openxmlformats.org/officeDocument/2006/relationships/hyperlink" Target="http://www.cse.cuhk.edu.hk/~kevinyip/csci3220/CUHK-StaffStudentExpectationsDoc-29Aug11-1.do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ureply.mobi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2/26/Chromosomes_mutations-en.svg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upload.wikimedia.org/wikipedia/commons/8/8f/DNA_replication_en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upload.wikimedia.org/wikipedia/commons/7/70/DNA_replication_split.sv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pload.wikimedia.org/wikipedia/commons/b/b4/Uracil.svg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upload.wikimedia.org/wikipedia/commons/c/ce/AminoAcidball.svg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b/ba/MRNA_structure.sv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upload.wikimedia.org/wikipedia/commons/c/c9/Main_protein_structure_levels_en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snp/rs334" TargetMode="External"/><Relationship Id="rId4" Type="http://schemas.openxmlformats.org/officeDocument/2006/relationships/image" Target="../media/image44.g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.nus.edu.sg/~ksung/algo_in_bioinfo/slides/Ch1_intro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.cuhk.edu.hk/" TargetMode="External"/><Relationship Id="rId7" Type="http://schemas.openxmlformats.org/officeDocument/2006/relationships/hyperlink" Target="https://www.youtube.com/channel/UCk2ozjkbfpteeJUolHWNsMw" TargetMode="External"/><Relationship Id="rId2" Type="http://schemas.openxmlformats.org/officeDocument/2006/relationships/hyperlink" Target="http://www.cse.cuhk.edu.hk/~kevinyip/csci322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j.cse.cuhk.edu.hk/csci3220/?locale=en" TargetMode="External"/><Relationship Id="rId5" Type="http://schemas.openxmlformats.org/officeDocument/2006/relationships/hyperlink" Target="http://ureply.mobi/" TargetMode="External"/><Relationship Id="rId4" Type="http://schemas.openxmlformats.org/officeDocument/2006/relationships/hyperlink" Target="https://piazza.com/cuhk.edu.hk/fall2020/csci3220/hom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.nus.edu.sg/~ksung/algo_in_bioinf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http://www.aic.cuhk.edu.hk/aiclink/workshop/Pictures/campus-web.jpg"/>
          <p:cNvPicPr>
            <a:picLocks noChangeAspect="1" noChangeArrowheads="1"/>
          </p:cNvPicPr>
          <p:nvPr/>
        </p:nvPicPr>
        <p:blipFill>
          <a:blip r:embed="rId2" cstate="print">
            <a:lum bright="50000" contrast="-70000"/>
          </a:blip>
          <a:srcRect l="3146" t="5371" r="3574" b="4810"/>
          <a:stretch>
            <a:fillRect/>
          </a:stretch>
        </p:blipFill>
        <p:spPr bwMode="auto">
          <a:xfrm>
            <a:off x="1588" y="1588"/>
            <a:ext cx="9140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C:\kevin\Research\OwnWork\Presentations\Seminars\20100824SBS_RegulatoryNetwork\CUH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5345113"/>
            <a:ext cx="1524000" cy="120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zh-TW" dirty="0"/>
              <a:t>Lecture 1. Introduction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447800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Chinese University of Hong Kong</a:t>
            </a:r>
          </a:p>
          <a:p>
            <a:pPr algn="l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CSCI3220 Algorithms for Bioinformatics</a:t>
            </a:r>
            <a:endParaRPr lang="zh-TW" alt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Assessment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6810375" algn="r"/>
              </a:tabLst>
            </a:pPr>
            <a:r>
              <a:rPr lang="en-US" altLang="zh-TW" dirty="0"/>
              <a:t>Assignments	45%</a:t>
            </a:r>
          </a:p>
          <a:p>
            <a:pPr lvl="1">
              <a:tabLst>
                <a:tab pos="6810375" algn="r"/>
              </a:tabLst>
            </a:pPr>
            <a:r>
              <a:rPr lang="en-US" altLang="zh-TW" dirty="0"/>
              <a:t>Tentatively 5 of them in total</a:t>
            </a:r>
          </a:p>
          <a:p>
            <a:pPr>
              <a:tabLst>
                <a:tab pos="6810375" algn="r"/>
              </a:tabLst>
            </a:pPr>
            <a:r>
              <a:rPr lang="en-US" altLang="zh-TW" dirty="0"/>
              <a:t>Class participation	5%</a:t>
            </a:r>
          </a:p>
          <a:p>
            <a:pPr lvl="1">
              <a:tabLst>
                <a:tab pos="6810375" algn="r"/>
              </a:tabLst>
            </a:pPr>
            <a:r>
              <a:rPr lang="en-US" altLang="zh-TW" dirty="0"/>
              <a:t>uReply</a:t>
            </a:r>
          </a:p>
          <a:p>
            <a:pPr>
              <a:tabLst>
                <a:tab pos="6810375" algn="r"/>
              </a:tabLst>
            </a:pPr>
            <a:r>
              <a:rPr lang="en-US" altLang="zh-TW" dirty="0"/>
              <a:t>Midterm examination	20%</a:t>
            </a:r>
          </a:p>
          <a:p>
            <a:pPr lvl="1">
              <a:tabLst>
                <a:tab pos="6810375" algn="r"/>
              </a:tabLst>
            </a:pPr>
            <a:r>
              <a:rPr lang="en-US" altLang="zh-TW" dirty="0"/>
              <a:t>During the class on Oct 29</a:t>
            </a:r>
          </a:p>
          <a:p>
            <a:pPr lvl="1">
              <a:tabLst>
                <a:tab pos="6810375" algn="r"/>
              </a:tabLst>
            </a:pPr>
            <a:r>
              <a:rPr lang="en-US" altLang="zh-TW" dirty="0"/>
              <a:t>Open book, open notes</a:t>
            </a:r>
          </a:p>
          <a:p>
            <a:pPr>
              <a:tabLst>
                <a:tab pos="6810375" algn="r"/>
              </a:tabLst>
            </a:pPr>
            <a:r>
              <a:rPr lang="en-US" altLang="zh-TW" dirty="0"/>
              <a:t>Final examination	30%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Promises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Putting up lecture notes in time</a:t>
            </a:r>
          </a:p>
          <a:p>
            <a:r>
              <a:rPr lang="en-US" altLang="zh-TW" dirty="0"/>
              <a:t>Suitable teaching pace and level of difficulty</a:t>
            </a:r>
          </a:p>
          <a:p>
            <a:pPr lvl="1"/>
            <a:r>
              <a:rPr lang="en-US" altLang="zh-TW" dirty="0"/>
              <a:t>Feedback is crucial</a:t>
            </a:r>
          </a:p>
          <a:p>
            <a:r>
              <a:rPr lang="en-US" altLang="zh-TW" dirty="0"/>
              <a:t>Quick responses to questions</a:t>
            </a:r>
          </a:p>
          <a:p>
            <a:r>
              <a:rPr lang="en-US" altLang="zh-TW" dirty="0"/>
              <a:t>Prompt and fair grading of assignments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18-Aug-2020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Expectations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Faculty of Engineering Staff-Student Expectations</a:t>
            </a:r>
            <a:endParaRPr lang="en-US" altLang="zh-TW" dirty="0"/>
          </a:p>
          <a:p>
            <a:r>
              <a:rPr lang="en-US" altLang="zh-TW" dirty="0"/>
              <a:t>Attending lectures, punctuality</a:t>
            </a:r>
          </a:p>
          <a:p>
            <a:r>
              <a:rPr lang="en-US" altLang="zh-TW" dirty="0"/>
              <a:t>*Active class participation*</a:t>
            </a:r>
          </a:p>
          <a:p>
            <a:r>
              <a:rPr lang="en-US" altLang="zh-TW" dirty="0"/>
              <a:t>Finishing assignments in time</a:t>
            </a:r>
          </a:p>
          <a:p>
            <a:pPr lvl="1"/>
            <a:r>
              <a:rPr lang="en-US" altLang="zh-TW" dirty="0"/>
              <a:t>Special note on academic honesty: CUHK has </a:t>
            </a:r>
            <a:r>
              <a:rPr lang="en-US" altLang="zh-TW" dirty="0">
                <a:hlinkClick r:id="rId3"/>
              </a:rPr>
              <a:t>rigorous policies</a:t>
            </a:r>
            <a:r>
              <a:rPr lang="en-US" altLang="zh-TW" dirty="0"/>
              <a:t> against dishonest acts such as plagiarism.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Bioinformatics</a:t>
            </a:r>
            <a:endParaRPr lang="zh-TW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Part 2</a:t>
            </a:r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Answer #1: Definitions</a:t>
            </a:r>
          </a:p>
          <a:p>
            <a:pPr lvl="1"/>
            <a:r>
              <a:rPr lang="en-US" altLang="zh-TW" dirty="0"/>
              <a:t>Bio-informatics</a:t>
            </a:r>
          </a:p>
          <a:p>
            <a:pPr lvl="1"/>
            <a:r>
              <a:rPr lang="en-US" altLang="zh-TW" dirty="0"/>
              <a:t>Bio: Biology, the study of life and living organisms [Wikipedia]</a:t>
            </a:r>
          </a:p>
          <a:p>
            <a:pPr lvl="1"/>
            <a:r>
              <a:rPr lang="en-US" altLang="zh-TW" dirty="0"/>
              <a:t>Informatics: Information science [Webster]</a:t>
            </a:r>
          </a:p>
          <a:p>
            <a:pPr lvl="1"/>
            <a:r>
              <a:rPr lang="en-US" altLang="zh-TW" dirty="0"/>
              <a:t>Bioinformatics: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Application of computer science and information technology to the field of biology and medicine</a:t>
            </a:r>
            <a:r>
              <a:rPr lang="en-US" altLang="zh-TW" dirty="0"/>
              <a:t> [Wikipedia]</a:t>
            </a:r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bioinformatics?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bioinformatics?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Answer #2: My own experience</a:t>
            </a:r>
          </a:p>
          <a:p>
            <a:pPr lvl="1"/>
            <a:r>
              <a:rPr lang="en-US" altLang="zh-TW" dirty="0"/>
              <a:t>Someone: What is your research area?</a:t>
            </a:r>
          </a:p>
          <a:p>
            <a:pPr lvl="1"/>
            <a:r>
              <a:rPr lang="en-US" altLang="zh-TW" dirty="0"/>
              <a:t>Kevin: Bioinformatics</a:t>
            </a:r>
          </a:p>
          <a:p>
            <a:pPr lvl="1"/>
            <a:r>
              <a:rPr lang="en-US" altLang="zh-TW" dirty="0"/>
              <a:t>Someone: Bio...in...? What’s that?</a:t>
            </a:r>
          </a:p>
          <a:p>
            <a:pPr lvl="1"/>
            <a:r>
              <a:rPr lang="en-US" altLang="zh-TW" dirty="0"/>
              <a:t>Kevin: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Using computing methods to assist biomedical research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 we need bioinformatics?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Why do we need computing methods to assist biomedical research?</a:t>
            </a:r>
          </a:p>
          <a:p>
            <a:pPr lvl="1"/>
            <a:r>
              <a:rPr lang="en-US" altLang="zh-TW" dirty="0"/>
              <a:t>Large data size</a:t>
            </a:r>
          </a:p>
          <a:p>
            <a:pPr lvl="1"/>
            <a:r>
              <a:rPr lang="en-US" altLang="zh-TW" dirty="0"/>
              <a:t>Difficult computational problems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18-Aug-2020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Large data size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800600" cy="50593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Each adult human has 10</a:t>
            </a:r>
            <a:r>
              <a:rPr lang="en-US" altLang="zh-TW" baseline="30000" dirty="0"/>
              <a:t>13</a:t>
            </a:r>
            <a:r>
              <a:rPr lang="en-US" altLang="zh-TW" dirty="0"/>
              <a:t>-10</a:t>
            </a:r>
            <a:r>
              <a:rPr lang="en-US" altLang="zh-TW" baseline="30000" dirty="0"/>
              <a:t>14</a:t>
            </a:r>
            <a:r>
              <a:rPr lang="en-US" altLang="zh-TW" dirty="0"/>
              <a:t> cells</a:t>
            </a:r>
          </a:p>
          <a:p>
            <a:r>
              <a:rPr lang="en-US" altLang="zh-TW" dirty="0"/>
              <a:t>Most of them contain two copies of DNA with 3</a:t>
            </a:r>
            <a:r>
              <a:rPr lang="en-US" altLang="zh-TW" dirty="0">
                <a:sym typeface="Symbol"/>
              </a:rPr>
              <a:t></a:t>
            </a:r>
            <a:r>
              <a:rPr lang="en-US" altLang="zh-TW" dirty="0"/>
              <a:t>10</a:t>
            </a:r>
            <a:r>
              <a:rPr lang="en-US" altLang="zh-TW" baseline="30000" dirty="0"/>
              <a:t>9</a:t>
            </a:r>
            <a:r>
              <a:rPr lang="en-US" altLang="zh-TW" dirty="0"/>
              <a:t> nucleotides (each is called a “haploid genome”)</a:t>
            </a:r>
          </a:p>
          <a:p>
            <a:r>
              <a:rPr lang="en-US" altLang="zh-TW" dirty="0"/>
              <a:t>If we represent DNA as a string with four letters,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TW" dirty="0"/>
              <a:t>…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From DNA to hu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295400"/>
            <a:ext cx="3333750" cy="31908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200" y="6019800"/>
            <a:ext cx="4038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</a:t>
            </a:r>
            <a:r>
              <a:rPr lang="en-US" altLang="zh-TW" sz="1200" dirty="0" err="1"/>
              <a:t>news.bbc.co.uk</a:t>
            </a:r>
            <a:endParaRPr lang="zh-TW" alt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5257800" y="1295400"/>
            <a:ext cx="914400" cy="2286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059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50" dirty="0">
                <a:latin typeface="Courier New" pitchFamily="49" charset="0"/>
                <a:cs typeface="Courier New" pitchFamily="49" charset="0"/>
              </a:rPr>
              <a:t>CTCACCGTCGTAAATCTATGATCTGGCTTGGCCTGCAGTAGCTCTTTCATTTCGGGCTTATCTAATGCTGACTGGTCGGTCCTGGCTACGCTCCAAAACGTACGTATTCGGGCCATCGAGGCTAGCGGCACTTCGAGCGATCTATCGGGAGCTTTGGCTATCGATCGGGCGATCGATGCTGACGTACGTAGCGCGCGATCGAGCGCGGCTAGCTAGCGGCATCGTAGCTACGTAGCTACGGCGCTATTTCGATCGAGTCGTGTCTAGTCGGATATAGCTATGCATCTAGCTGAGGCATCTGAGCGGATCGATGCTAGGGCGATCGGAGCTAGCTGAGCTAGCTAGCTGAGCGCTAGCGAGCGTACGAGCGATCGAGCGAGTCTAGCGAGCGATTCTAGCGATATACATTAGCCCGATCGTATGCTAGCTAGGGCTAGCATGCGGATCTATCGAGCGGCTATCTGAGCGATTCGATCGAGCGATCTAGCGAGCTATCGATCGAGCCGG</a:t>
            </a:r>
            <a:endParaRPr lang="zh-TW" altLang="en-US" sz="265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Large data size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5562600" cy="5059363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/>
              <a:t>The last page contains about 500 characters</a:t>
            </a:r>
          </a:p>
          <a:p>
            <a:pPr lvl="1"/>
            <a:r>
              <a:rPr lang="en-US" altLang="zh-TW" dirty="0"/>
              <a:t>Need 6,000,000 pages to show the human genome</a:t>
            </a:r>
          </a:p>
          <a:p>
            <a:pPr lvl="1"/>
            <a:r>
              <a:rPr lang="en-US" altLang="zh-TW" dirty="0"/>
              <a:t>Printed in 130 books</a:t>
            </a:r>
          </a:p>
          <a:p>
            <a:endParaRPr lang="en-US" altLang="zh-TW" sz="2100" dirty="0"/>
          </a:p>
          <a:p>
            <a:r>
              <a:rPr lang="en-US" altLang="zh-TW" dirty="0"/>
              <a:t>To study a certain trait (e.g., a disease), we may need to study the DNA of thousands to millions of people</a:t>
            </a:r>
          </a:p>
          <a:p>
            <a:endParaRPr lang="en-US" altLang="zh-TW" sz="2100" dirty="0"/>
          </a:p>
          <a:p>
            <a:r>
              <a:rPr lang="en-US" altLang="zh-TW" dirty="0"/>
              <a:t>Humans have 20,000-25,000 genes that produce proteins</a:t>
            </a:r>
          </a:p>
          <a:p>
            <a:pPr lvl="1"/>
            <a:r>
              <a:rPr lang="en-US" altLang="zh-TW" dirty="0"/>
              <a:t>We want to study their pair-wise and higher-order relationships</a:t>
            </a:r>
          </a:p>
          <a:p>
            <a:pPr lvl="1"/>
            <a:r>
              <a:rPr lang="en-US" altLang="zh-TW" dirty="0"/>
              <a:t>About 3.1</a:t>
            </a:r>
            <a:r>
              <a:rPr lang="en-US" altLang="zh-TW" dirty="0">
                <a:sym typeface="Symbol"/>
              </a:rPr>
              <a:t>10</a:t>
            </a:r>
            <a:r>
              <a:rPr lang="en-US" altLang="zh-TW" baseline="30000" dirty="0">
                <a:sym typeface="Symbol"/>
              </a:rPr>
              <a:t>8</a:t>
            </a:r>
            <a:r>
              <a:rPr lang="en-US" altLang="zh-TW" dirty="0">
                <a:sym typeface="Symbol"/>
              </a:rPr>
              <a:t> pairs, 2.610</a:t>
            </a:r>
            <a:r>
              <a:rPr lang="en-US" altLang="zh-TW" baseline="30000" dirty="0">
                <a:sym typeface="Symbol"/>
              </a:rPr>
              <a:t>12</a:t>
            </a:r>
            <a:r>
              <a:rPr lang="en-US" altLang="zh-TW" dirty="0">
                <a:sym typeface="Symbol"/>
              </a:rPr>
              <a:t> triples, ...</a:t>
            </a:r>
            <a:endParaRPr lang="zh-TW" altLang="en-US" baseline="-25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3970" name="Picture 2" descr="You, in 130 volumes: entire human genome in printed for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1066800"/>
            <a:ext cx="2438400" cy="167030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200" y="6019800"/>
            <a:ext cx="5715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University of Leichester; Costanzo et al., </a:t>
            </a:r>
            <a:r>
              <a:rPr lang="en-US" altLang="zh-TW" sz="1200" i="1" dirty="0"/>
              <a:t>Science</a:t>
            </a:r>
            <a:r>
              <a:rPr lang="en-US" altLang="zh-TW" sz="1200" dirty="0"/>
              <a:t> 327(5964):425-431, (2010)</a:t>
            </a:r>
            <a:endParaRPr lang="zh-TW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AE1A8-5B4E-0242-A6D8-F931DDC5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971800"/>
            <a:ext cx="3124200" cy="936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0F8AE-E756-CC4E-9DFD-A7DAE8F00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556" y="4038600"/>
            <a:ext cx="2527044" cy="2076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outline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Course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Introduction to bioinformatics</a:t>
            </a:r>
          </a:p>
          <a:p>
            <a:pPr marL="514350" indent="-514350">
              <a:buNone/>
            </a:pPr>
            <a:r>
              <a:rPr lang="en-US" altLang="zh-TW" dirty="0"/>
              <a:t>(Intermission: Background survey)</a:t>
            </a:r>
          </a:p>
          <a:p>
            <a:pPr marL="571500" indent="-514350">
              <a:buFont typeface="+mj-lt"/>
              <a:buAutoNum type="arabicPeriod" startAt="3"/>
            </a:pPr>
            <a:r>
              <a:rPr lang="en-US" altLang="zh-TW" dirty="0"/>
              <a:t>Introduction to genetics and molecular biology </a:t>
            </a:r>
          </a:p>
          <a:p>
            <a:pPr marL="571500" indent="-514350">
              <a:buFont typeface="+mj-lt"/>
              <a:buAutoNum type="arabicPeriod" startAt="3"/>
            </a:pPr>
            <a:r>
              <a:rPr lang="en-US" altLang="zh-TW" dirty="0"/>
              <a:t>Overview of class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Difficult computational problems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human genome, where can I find a particular substring?</a:t>
            </a:r>
          </a:p>
          <a:p>
            <a:pPr lvl="1"/>
            <a:r>
              <a:rPr lang="en-US" altLang="zh-TW" dirty="0"/>
              <a:t>For example, a gene from another species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Where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TATACATTAG</a:t>
            </a:r>
            <a:r>
              <a:rPr lang="en-US" altLang="zh-TW" dirty="0"/>
              <a:t>? 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059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50" dirty="0">
                <a:latin typeface="Courier New" pitchFamily="49" charset="0"/>
                <a:cs typeface="Courier New" pitchFamily="49" charset="0"/>
              </a:rPr>
              <a:t>CTCACCGTCGTAAATCTATGATCTGGCTTGGCCTGCAGTAGCTCTTTCATTTCGGGCTTATCTAATGCTGACTGGTCGGTCCTGGCTACGCTCCAAAACGTACGTATTCGGGCCATCGAGGCTAGCGGCACTTCGAGCGATCTATCGGGAGCTTTGGCTATCGATCGGGCGATCGATGCTGACGTACGTAGCGCGCGATCGAGCGCGGCTAGCTAGCGGCATCGTAGCTACGTAGCTACGGCGCTATTTCGATCGAGTCGTGTCTAGTCGGATATAGCTATGCATCTAGCTGAGGCATCTGAGCGGATCGATGCTAGGGCGATCGGAGCTAGCTGAGCTAGCTAGCTGAGCGCTAGCGAGCGTACGAGCGATCGAGCGAGTCTAGCGAGCGATTCTAGCGATATACATTAGCCCGATCGTATGCTAGCTAGGGCTAGCATGCGGATCTATCGAGCGGCTATCTGAGCGATTCGATCGAGCGATCTAGCGAGCTATCGATCGAGCCGG</a:t>
            </a:r>
            <a:endParaRPr lang="zh-TW" altLang="en-US" sz="265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source: http://img1.etsystatic.com/000/0/6103070/il_fullxfull.203233493.jpg</a:t>
            </a:r>
            <a:endParaRPr lang="zh-TW" altLang="en-US" sz="1200"/>
          </a:p>
        </p:txBody>
      </p:sp>
      <p:pic>
        <p:nvPicPr>
          <p:cNvPr id="8" name="Picture 2" descr="http://img1.etsystatic.com/000/0/6103070/il_fullxfull.2032334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4648200"/>
            <a:ext cx="1714500" cy="1596044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5059363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Given:</a:t>
            </a:r>
          </a:p>
          <a:p>
            <a:pPr lvl="1"/>
            <a:r>
              <a:rPr lang="en-US" altLang="zh-TW" dirty="0"/>
              <a:t>A long string </a:t>
            </a:r>
            <a:r>
              <a:rPr lang="en-US" altLang="zh-TW" i="1" dirty="0"/>
              <a:t>s</a:t>
            </a:r>
            <a:r>
              <a:rPr lang="en-US" altLang="zh-TW" dirty="0"/>
              <a:t> of length </a:t>
            </a:r>
            <a:r>
              <a:rPr lang="en-US" altLang="zh-TW" i="1" dirty="0"/>
              <a:t>n</a:t>
            </a:r>
            <a:r>
              <a:rPr lang="en-US" altLang="zh-TW" dirty="0"/>
              <a:t> (e.g.,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TTCAAGCCGTAAAG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 short string </a:t>
            </a:r>
            <a:r>
              <a:rPr lang="en-US" altLang="zh-TW" i="1" dirty="0"/>
              <a:t>r</a:t>
            </a:r>
            <a:r>
              <a:rPr lang="en-US" altLang="zh-TW" dirty="0"/>
              <a:t> of length </a:t>
            </a:r>
            <a:r>
              <a:rPr lang="en-US" altLang="zh-TW" i="1" dirty="0"/>
              <a:t>m</a:t>
            </a:r>
            <a:r>
              <a:rPr lang="en-US" altLang="zh-TW" dirty="0"/>
              <a:t> (e.g.,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AAG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Goal:</a:t>
            </a:r>
          </a:p>
          <a:p>
            <a:pPr lvl="1"/>
            <a:r>
              <a:rPr lang="en-US" altLang="zh-TW" dirty="0"/>
              <a:t>Find all occurrences of </a:t>
            </a:r>
            <a:r>
              <a:rPr lang="en-US" altLang="zh-TW" i="1" dirty="0"/>
              <a:t>r</a:t>
            </a:r>
            <a:r>
              <a:rPr lang="en-US" altLang="zh-TW" dirty="0"/>
              <a:t> in </a:t>
            </a:r>
            <a:r>
              <a:rPr lang="en-US" altLang="zh-TW" i="1" dirty="0"/>
              <a:t>s</a:t>
            </a:r>
          </a:p>
          <a:p>
            <a:r>
              <a:rPr lang="en-US" altLang="zh-TW" dirty="0"/>
              <a:t>Methods:</a:t>
            </a:r>
          </a:p>
          <a:p>
            <a:pPr lvl="1"/>
            <a:r>
              <a:rPr lang="en-US" altLang="zh-TW" dirty="0"/>
              <a:t>Linear search</a:t>
            </a:r>
          </a:p>
          <a:p>
            <a:pPr lvl="1"/>
            <a:r>
              <a:rPr lang="en-US" altLang="zh-TW" dirty="0"/>
              <a:t>Using a finite automaton of </a:t>
            </a:r>
            <a:r>
              <a:rPr lang="en-US" altLang="zh-TW" i="1" dirty="0"/>
              <a:t>r</a:t>
            </a:r>
          </a:p>
          <a:p>
            <a:pPr lvl="1"/>
            <a:r>
              <a:rPr lang="en-US" altLang="zh-TW" dirty="0"/>
              <a:t>Using a suffix tree of </a:t>
            </a:r>
            <a:r>
              <a:rPr lang="en-US" altLang="zh-TW" i="1" dirty="0"/>
              <a:t>s</a:t>
            </a:r>
          </a:p>
          <a:p>
            <a:pPr lvl="1"/>
            <a:r>
              <a:rPr lang="en-US" altLang="zh-TW" dirty="0"/>
              <a:t>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How to find a string from a long string?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5334000" y="4202668"/>
            <a:ext cx="3657600" cy="2045732"/>
            <a:chOff x="5334000" y="3733800"/>
            <a:chExt cx="3657600" cy="2045732"/>
          </a:xfrm>
        </p:grpSpPr>
        <p:sp>
          <p:nvSpPr>
            <p:cNvPr id="23" name="Oval 22"/>
            <p:cNvSpPr/>
            <p:nvPr/>
          </p:nvSpPr>
          <p:spPr>
            <a:xfrm>
              <a:off x="8382000" y="4636532"/>
              <a:ext cx="609600" cy="6096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096000" y="4712732"/>
              <a:ext cx="457200" cy="4572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620000" y="4712732"/>
              <a:ext cx="457200" cy="4572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458200" y="4712732"/>
              <a:ext cx="457200" cy="4572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7" idx="6"/>
              <a:endCxn id="29" idx="2"/>
            </p:cNvCxnSpPr>
            <p:nvPr/>
          </p:nvCxnSpPr>
          <p:spPr>
            <a:xfrm>
              <a:off x="6553200" y="4941332"/>
              <a:ext cx="304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6"/>
              <a:endCxn id="23" idx="2"/>
            </p:cNvCxnSpPr>
            <p:nvPr/>
          </p:nvCxnSpPr>
          <p:spPr>
            <a:xfrm>
              <a:off x="8077200" y="4941332"/>
              <a:ext cx="304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7" idx="2"/>
            </p:cNvCxnSpPr>
            <p:nvPr/>
          </p:nvCxnSpPr>
          <p:spPr>
            <a:xfrm>
              <a:off x="5334000" y="4941332"/>
              <a:ext cx="76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410200" y="4560332"/>
              <a:ext cx="63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Start</a:t>
              </a:r>
              <a:endParaRPr lang="zh-TW" alt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858000" y="4712732"/>
              <a:ext cx="457200" cy="4572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/>
            <p:cNvCxnSpPr>
              <a:stCxn id="29" idx="6"/>
              <a:endCxn id="8" idx="2"/>
            </p:cNvCxnSpPr>
            <p:nvPr/>
          </p:nvCxnSpPr>
          <p:spPr>
            <a:xfrm>
              <a:off x="7315200" y="4941332"/>
              <a:ext cx="3048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553200" y="456033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A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02284" y="4560332"/>
              <a:ext cx="31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A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77200" y="4560332"/>
              <a:ext cx="31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G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8" name="Curved Connector 37"/>
            <p:cNvCxnSpPr>
              <a:stCxn id="7" idx="4"/>
              <a:endCxn id="7" idx="3"/>
            </p:cNvCxnSpPr>
            <p:nvPr/>
          </p:nvCxnSpPr>
          <p:spPr>
            <a:xfrm rot="5400000" flipH="1">
              <a:off x="6210300" y="5055633"/>
              <a:ext cx="66955" cy="161645"/>
            </a:xfrm>
            <a:prstGeom prst="curvedConnector3">
              <a:avLst>
                <a:gd name="adj1" fmla="val -34142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867400" y="5322332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zh-TW" dirty="0"/>
                <a:t>,</a:t>
              </a:r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zh-TW" dirty="0"/>
                <a:t>,</a:t>
              </a:r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T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0" name="Curved Connector 39"/>
            <p:cNvCxnSpPr>
              <a:stCxn id="29" idx="4"/>
              <a:endCxn id="7" idx="5"/>
            </p:cNvCxnSpPr>
            <p:nvPr/>
          </p:nvCxnSpPr>
          <p:spPr>
            <a:xfrm rot="5400000" flipH="1">
              <a:off x="6752945" y="4836278"/>
              <a:ext cx="66955" cy="600355"/>
            </a:xfrm>
            <a:prstGeom prst="curvedConnector3">
              <a:avLst>
                <a:gd name="adj1" fmla="val -34142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6477000" y="5322332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zh-TW" dirty="0"/>
                <a:t>,</a:t>
              </a:r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zh-TW" dirty="0"/>
                <a:t>,</a:t>
              </a:r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T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3" name="Curved Connector 39"/>
            <p:cNvCxnSpPr>
              <a:stCxn id="8" idx="7"/>
              <a:endCxn id="8" idx="0"/>
            </p:cNvCxnSpPr>
            <p:nvPr/>
          </p:nvCxnSpPr>
          <p:spPr>
            <a:xfrm rot="16200000" flipV="1">
              <a:off x="7895946" y="4665387"/>
              <a:ext cx="66955" cy="161645"/>
            </a:xfrm>
            <a:prstGeom prst="curvedConnector3">
              <a:avLst>
                <a:gd name="adj1" fmla="val 44142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7772400" y="4191000"/>
              <a:ext cx="31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A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60" name="Curved Connector 39"/>
            <p:cNvCxnSpPr>
              <a:stCxn id="8" idx="1"/>
              <a:endCxn id="7" idx="7"/>
            </p:cNvCxnSpPr>
            <p:nvPr/>
          </p:nvCxnSpPr>
          <p:spPr>
            <a:xfrm rot="16200000" flipV="1">
              <a:off x="7086600" y="4179332"/>
              <a:ext cx="12700" cy="1200710"/>
            </a:xfrm>
            <a:prstGeom prst="curvedConnector3">
              <a:avLst>
                <a:gd name="adj1" fmla="val 232720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858000" y="4179332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zh-TW" dirty="0"/>
                <a:t>,</a:t>
              </a:r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T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67" name="Curved Connector 39"/>
            <p:cNvCxnSpPr>
              <a:stCxn id="23" idx="4"/>
              <a:endCxn id="29" idx="5"/>
            </p:cNvCxnSpPr>
            <p:nvPr/>
          </p:nvCxnSpPr>
          <p:spPr>
            <a:xfrm rot="5400000" flipH="1">
              <a:off x="7895945" y="4455278"/>
              <a:ext cx="143155" cy="1438555"/>
            </a:xfrm>
            <a:prstGeom prst="curvedConnector3">
              <a:avLst>
                <a:gd name="adj1" fmla="val -15968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7835684" y="5410200"/>
              <a:ext cx="31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A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1" name="Curved Connector 39"/>
            <p:cNvCxnSpPr>
              <a:stCxn id="23" idx="0"/>
              <a:endCxn id="7" idx="0"/>
            </p:cNvCxnSpPr>
            <p:nvPr/>
          </p:nvCxnSpPr>
          <p:spPr>
            <a:xfrm rot="16200000" flipH="1" flipV="1">
              <a:off x="7467600" y="3493532"/>
              <a:ext cx="76200" cy="2362200"/>
            </a:xfrm>
            <a:prstGeom prst="curvedConnector3">
              <a:avLst>
                <a:gd name="adj1" fmla="val -71886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162800" y="3733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altLang="zh-TW" dirty="0"/>
                <a:t>,</a:t>
              </a:r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altLang="zh-TW" dirty="0"/>
                <a:t>,</a:t>
              </a:r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T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Real life example (1)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Biomedical scenario: I found an interesting gene in mouse that is related to obesity. Do humans also have this gene?</a:t>
            </a:r>
          </a:p>
          <a:p>
            <a:r>
              <a:rPr lang="en-US" altLang="zh-TW" dirty="0"/>
              <a:t>Computational definition:</a:t>
            </a:r>
          </a:p>
          <a:p>
            <a:pPr lvl="1"/>
            <a:r>
              <a:rPr lang="en-US" altLang="zh-TW" dirty="0"/>
              <a:t>I have a short string </a:t>
            </a:r>
            <a:r>
              <a:rPr lang="en-US" altLang="zh-TW" i="1" dirty="0"/>
              <a:t>r</a:t>
            </a:r>
            <a:r>
              <a:rPr lang="en-US" altLang="zh-TW" dirty="0"/>
              <a:t> (say, length </a:t>
            </a:r>
            <a:r>
              <a:rPr lang="en-US" altLang="zh-TW" i="1" dirty="0"/>
              <a:t>m</a:t>
            </a:r>
            <a:r>
              <a:rPr lang="en-US" altLang="zh-TW" dirty="0"/>
              <a:t>=10,000) – the DNA sequence of the mouse gene</a:t>
            </a:r>
          </a:p>
          <a:p>
            <a:pPr lvl="1"/>
            <a:r>
              <a:rPr lang="en-US" altLang="zh-TW" dirty="0"/>
              <a:t>I have a long string </a:t>
            </a:r>
            <a:r>
              <a:rPr lang="en-US" altLang="zh-TW" i="1" dirty="0"/>
              <a:t>s</a:t>
            </a:r>
            <a:r>
              <a:rPr lang="en-US" altLang="zh-TW" dirty="0"/>
              <a:t> (say, length </a:t>
            </a:r>
            <a:r>
              <a:rPr lang="en-US" altLang="zh-TW" i="1" dirty="0"/>
              <a:t>n</a:t>
            </a:r>
            <a:r>
              <a:rPr lang="en-US" altLang="zh-TW" dirty="0"/>
              <a:t>=3,000,000,000) – the whole set of DNA sequences (the “genome”) of human</a:t>
            </a:r>
          </a:p>
          <a:p>
            <a:pPr lvl="1"/>
            <a:r>
              <a:rPr lang="en-US" altLang="zh-TW" dirty="0"/>
              <a:t>Can I find an occurrence of </a:t>
            </a:r>
            <a:r>
              <a:rPr lang="en-US" altLang="zh-TW" i="1" dirty="0"/>
              <a:t>r</a:t>
            </a:r>
            <a:r>
              <a:rPr lang="en-US" altLang="zh-TW" dirty="0"/>
              <a:t> in </a:t>
            </a:r>
            <a:r>
              <a:rPr lang="en-US" altLang="zh-TW" i="1" dirty="0"/>
              <a:t>s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Some variations:</a:t>
            </a:r>
          </a:p>
          <a:p>
            <a:pPr lvl="1"/>
            <a:r>
              <a:rPr lang="en-US" altLang="zh-TW" dirty="0"/>
              <a:t>Inexact match</a:t>
            </a:r>
          </a:p>
          <a:p>
            <a:pPr lvl="1"/>
            <a:r>
              <a:rPr lang="en-US" altLang="zh-TW" dirty="0"/>
              <a:t>Many </a:t>
            </a:r>
            <a:r>
              <a:rPr lang="en-US" altLang="zh-TW" i="1" dirty="0"/>
              <a:t>r</a:t>
            </a:r>
            <a:r>
              <a:rPr lang="en-US" altLang="zh-TW" dirty="0"/>
              <a:t>’s</a:t>
            </a:r>
          </a:p>
          <a:p>
            <a:pPr lvl="1"/>
            <a:r>
              <a:rPr lang="en-US" altLang="zh-TW" dirty="0"/>
              <a:t>Many </a:t>
            </a:r>
            <a:r>
              <a:rPr lang="en-US" altLang="zh-TW" i="1" dirty="0"/>
              <a:t>s</a:t>
            </a:r>
            <a:r>
              <a:rPr lang="en-US" altLang="zh-TW" dirty="0"/>
              <a:t>’s</a:t>
            </a:r>
          </a:p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Real life example (2)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Biomedical scenario: I have many short fragments of DNA from a genome. How do I get back the sequence of the original genome?</a:t>
            </a:r>
          </a:p>
          <a:p>
            <a:r>
              <a:rPr lang="en-US" altLang="zh-TW" dirty="0"/>
              <a:t>Computational definition:</a:t>
            </a:r>
          </a:p>
          <a:p>
            <a:pPr lvl="1"/>
            <a:r>
              <a:rPr lang="en-US" altLang="zh-TW" dirty="0"/>
              <a:t>I have billions of short strings </a:t>
            </a:r>
            <a:r>
              <a:rPr lang="en-US" altLang="zh-TW" i="1" dirty="0"/>
              <a:t>r</a:t>
            </a:r>
            <a:r>
              <a:rPr lang="en-US" altLang="zh-TW" i="1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r</a:t>
            </a:r>
            <a:r>
              <a:rPr lang="en-US" altLang="zh-TW" i="1" baseline="-25000" dirty="0"/>
              <a:t>2</a:t>
            </a:r>
            <a:r>
              <a:rPr lang="en-US" altLang="zh-TW" dirty="0"/>
              <a:t>, </a:t>
            </a:r>
            <a:r>
              <a:rPr lang="en-US" altLang="zh-TW" i="1" dirty="0"/>
              <a:t>r</a:t>
            </a:r>
            <a:r>
              <a:rPr lang="en-US" altLang="zh-TW" i="1" baseline="-25000" dirty="0"/>
              <a:t>3</a:t>
            </a:r>
            <a:r>
              <a:rPr lang="en-US" altLang="zh-TW" dirty="0"/>
              <a:t>, ..., each of length 100</a:t>
            </a:r>
          </a:p>
          <a:p>
            <a:pPr lvl="1"/>
            <a:r>
              <a:rPr lang="en-US" altLang="zh-TW" dirty="0"/>
              <a:t>They are substrings of a long string </a:t>
            </a:r>
            <a:r>
              <a:rPr lang="en-US" altLang="zh-TW" i="1" dirty="0"/>
              <a:t>s</a:t>
            </a:r>
            <a:r>
              <a:rPr lang="en-US" altLang="zh-TW" dirty="0"/>
              <a:t> of length 3,000,000,000</a:t>
            </a:r>
          </a:p>
          <a:p>
            <a:pPr lvl="1"/>
            <a:r>
              <a:rPr lang="en-US" altLang="zh-TW" dirty="0"/>
              <a:t>Can I reconstruct </a:t>
            </a:r>
            <a:r>
              <a:rPr lang="en-US" altLang="zh-TW" i="1" dirty="0"/>
              <a:t>s</a:t>
            </a:r>
            <a:r>
              <a:rPr lang="en-US" altLang="zh-TW" dirty="0"/>
              <a:t> from the </a:t>
            </a:r>
            <a:r>
              <a:rPr lang="en-US" altLang="zh-TW" i="1" dirty="0"/>
              <a:t>r</a:t>
            </a:r>
            <a:r>
              <a:rPr lang="en-US" altLang="zh-TW" dirty="0"/>
              <a:t>’s (theoretically and practically)?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905000" y="1295400"/>
            <a:ext cx="39624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dirty="0"/>
              <a:t>Multiple copies of an unknown genome</a:t>
            </a:r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2059858" y="1676400"/>
            <a:ext cx="3655142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Real life example (2)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1676400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TACCAGCGGACCGCTGAC</a:t>
            </a:r>
            <a:endParaRPr lang="zh-TW" altLang="en-US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9286" y="1905000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TACCAGCGGACCGCTGAC</a:t>
            </a:r>
            <a:endParaRPr lang="zh-TW" altLang="en-US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600" y="2145268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TACCAGCGGACCGCTGAC</a:t>
            </a:r>
            <a:endParaRPr lang="zh-TW" altLang="en-US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81400" y="2743200"/>
            <a:ext cx="45720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0" tIns="0" rIns="0" bIns="0"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Breaking down into fragments</a:t>
            </a:r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905000" y="3962400"/>
            <a:ext cx="3962400" cy="2133600"/>
            <a:chOff x="2667000" y="3962400"/>
            <a:chExt cx="3962400" cy="2133600"/>
          </a:xfrm>
        </p:grpSpPr>
        <p:sp>
          <p:nvSpPr>
            <p:cNvPr id="14" name="Rectangle 13"/>
            <p:cNvSpPr/>
            <p:nvPr/>
          </p:nvSpPr>
          <p:spPr>
            <a:xfrm>
              <a:off x="2667000" y="3962400"/>
              <a:ext cx="3962400" cy="2133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dirty="0"/>
                <a:t>Sequence fragments</a:t>
              </a:r>
              <a:endParaRPr lang="zh-TW" alt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21858" y="4343400"/>
              <a:ext cx="3655142" cy="1600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55385" y="4343400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TACCAG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76800" y="4419600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GGACCG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84185" y="4800600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TACCAG</a:t>
              </a:r>
              <a:endParaRPr lang="zh-TW" altLang="en-US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72000" y="5181600"/>
              <a:ext cx="1149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TACCAGC</a:t>
              </a:r>
              <a:endParaRPr lang="zh-TW" alt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124200" y="5410200"/>
              <a:ext cx="873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CGGAC</a:t>
              </a:r>
              <a:endParaRPr lang="zh-TW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4800600"/>
              <a:ext cx="1149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CGCTGAC</a:t>
              </a:r>
              <a:endParaRPr lang="zh-TW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57600" y="5105400"/>
              <a:ext cx="873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CTGAC</a:t>
              </a:r>
              <a:endParaRPr lang="zh-TW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10200" y="5486400"/>
              <a:ext cx="873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CGGAC</a:t>
              </a:r>
              <a:endParaRPr lang="zh-TW" alt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91000" y="5486400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CGCT</a:t>
              </a:r>
              <a:endParaRPr lang="zh-TW" alt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7200" y="4648200"/>
              <a:ext cx="5982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Courier New" pitchFamily="49" charset="0"/>
                  <a:cs typeface="Courier New" pitchFamily="49" charset="0"/>
                </a:rPr>
                <a:t>GAC</a:t>
              </a:r>
              <a:endParaRPr lang="zh-TW" altLang="en-US"/>
            </a:p>
          </p:txBody>
        </p:sp>
      </p:grpSp>
      <p:sp>
        <p:nvSpPr>
          <p:cNvPr id="26" name="Circular Arrow 25"/>
          <p:cNvSpPr/>
          <p:nvPr/>
        </p:nvSpPr>
        <p:spPr>
          <a:xfrm rot="5400000" flipH="1" flipV="1">
            <a:off x="-38100" y="2171700"/>
            <a:ext cx="3352800" cy="2362200"/>
          </a:xfrm>
          <a:prstGeom prst="circularArrow">
            <a:avLst>
              <a:gd name="adj1" fmla="val 10583"/>
              <a:gd name="adj2" fmla="val 962242"/>
              <a:gd name="adj3" fmla="val 20733056"/>
              <a:gd name="adj4" fmla="val 10839097"/>
              <a:gd name="adj5" fmla="val 15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0" tIns="180000" rIns="0" bIns="0"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Possible to deduce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original genome?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5791200" y="4419600"/>
            <a:ext cx="3276600" cy="129539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Some considerations:</a:t>
            </a:r>
          </a:p>
          <a:p>
            <a:pPr lvl="1"/>
            <a:r>
              <a:rPr lang="en-US" altLang="zh-TW" sz="2000" dirty="0"/>
              <a:t>Repeats in </a:t>
            </a:r>
            <a:r>
              <a:rPr lang="en-US" altLang="zh-TW" sz="2000" i="1" dirty="0"/>
              <a:t>s</a:t>
            </a:r>
          </a:p>
          <a:p>
            <a:pPr lvl="1"/>
            <a:r>
              <a:rPr lang="en-US" altLang="zh-TW" sz="2000" dirty="0"/>
              <a:t>Errors in </a:t>
            </a:r>
            <a:r>
              <a:rPr lang="en-US" altLang="zh-TW" sz="2000" i="1" dirty="0"/>
              <a:t>r</a:t>
            </a:r>
            <a:r>
              <a:rPr lang="en-US" altLang="zh-TW" sz="2000" dirty="0"/>
              <a:t>’s</a:t>
            </a:r>
            <a:endParaRPr lang="zh-TW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 animBg="1"/>
      <p:bldP spid="2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Real life example (3)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Biomedical scenario: I have the gene expression profiles of 100 liver cancer patients and 100 healthy controls. How do I find out the genes that may cause the disease?</a:t>
            </a:r>
          </a:p>
          <a:p>
            <a:r>
              <a:rPr lang="en-US" altLang="zh-TW" dirty="0"/>
              <a:t>Computational definition:</a:t>
            </a:r>
          </a:p>
          <a:p>
            <a:pPr lvl="1"/>
            <a:r>
              <a:rPr lang="en-US" altLang="zh-TW" dirty="0"/>
              <a:t>I have 100 vectors </a:t>
            </a:r>
            <a:r>
              <a:rPr lang="en-US" altLang="zh-TW" i="1" dirty="0"/>
              <a:t>v</a:t>
            </a:r>
            <a:r>
              <a:rPr lang="en-US" altLang="zh-TW" i="1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en-US" altLang="zh-TW" i="1" baseline="-25000" dirty="0"/>
              <a:t>2</a:t>
            </a:r>
            <a:r>
              <a:rPr lang="en-US" altLang="zh-TW" dirty="0"/>
              <a:t>, ..., </a:t>
            </a:r>
            <a:r>
              <a:rPr lang="en-US" altLang="zh-TW" i="1" dirty="0"/>
              <a:t>v</a:t>
            </a:r>
            <a:r>
              <a:rPr lang="en-US" altLang="zh-TW" baseline="-25000" dirty="0"/>
              <a:t>100</a:t>
            </a:r>
            <a:r>
              <a:rPr lang="en-US" altLang="zh-TW" dirty="0"/>
              <a:t> (patients) and 100 vectors </a:t>
            </a:r>
            <a:r>
              <a:rPr lang="en-US" altLang="zh-TW" i="1" dirty="0"/>
              <a:t>u</a:t>
            </a:r>
            <a:r>
              <a:rPr lang="en-US" altLang="zh-TW" i="1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u</a:t>
            </a:r>
            <a:r>
              <a:rPr lang="en-US" altLang="zh-TW" i="1" baseline="-25000" dirty="0"/>
              <a:t>2</a:t>
            </a:r>
            <a:r>
              <a:rPr lang="en-US" altLang="zh-TW" dirty="0"/>
              <a:t>, ..., </a:t>
            </a:r>
            <a:r>
              <a:rPr lang="en-US" altLang="zh-TW" i="1" dirty="0"/>
              <a:t>u</a:t>
            </a:r>
            <a:r>
              <a:rPr lang="en-US" altLang="zh-TW" baseline="-25000" dirty="0"/>
              <a:t>100</a:t>
            </a:r>
            <a:r>
              <a:rPr lang="en-US" altLang="zh-TW" dirty="0"/>
              <a:t> (controls)</a:t>
            </a:r>
          </a:p>
          <a:p>
            <a:pPr lvl="1"/>
            <a:r>
              <a:rPr lang="en-US" altLang="zh-TW" dirty="0"/>
              <a:t>Each vector has 20,000 real-numbered values (one for each gene)</a:t>
            </a:r>
          </a:p>
          <a:p>
            <a:pPr lvl="1"/>
            <a:r>
              <a:rPr lang="en-US" altLang="zh-TW" dirty="0"/>
              <a:t>That is, we have 200 points in a 20,000-dimentional space</a:t>
            </a:r>
          </a:p>
          <a:p>
            <a:pPr lvl="1"/>
            <a:r>
              <a:rPr lang="en-US" altLang="zh-TW" dirty="0"/>
              <a:t>Can I find a hyperplane such that all </a:t>
            </a:r>
            <a:r>
              <a:rPr lang="en-US" altLang="zh-TW" i="1" dirty="0"/>
              <a:t>u</a:t>
            </a:r>
            <a:r>
              <a:rPr lang="en-US" altLang="zh-TW" dirty="0"/>
              <a:t>’s are on one side of the plane and all </a:t>
            </a:r>
            <a:r>
              <a:rPr lang="en-US" altLang="zh-TW" i="1" dirty="0"/>
              <a:t>v</a:t>
            </a:r>
            <a:r>
              <a:rPr lang="en-US" altLang="zh-TW" dirty="0"/>
              <a:t>’s are on the other side?</a:t>
            </a:r>
          </a:p>
          <a:p>
            <a:r>
              <a:rPr lang="en-US" altLang="zh-TW" dirty="0"/>
              <a:t>Some considerations:</a:t>
            </a:r>
          </a:p>
          <a:p>
            <a:pPr lvl="1"/>
            <a:r>
              <a:rPr lang="en-US" altLang="zh-TW" dirty="0"/>
              <a:t>What if such a hyperplane does not exist?</a:t>
            </a:r>
          </a:p>
          <a:p>
            <a:pPr lvl="1"/>
            <a:r>
              <a:rPr lang="en-US" altLang="zh-TW" dirty="0"/>
              <a:t>What if there are multiple solutions?</a:t>
            </a:r>
          </a:p>
          <a:p>
            <a:pPr lvl="1"/>
            <a:r>
              <a:rPr lang="en-US" altLang="zh-TW" dirty="0"/>
              <a:t>How to explain the meaning of the hyperplane to biologists/medical doctors?</a:t>
            </a:r>
          </a:p>
          <a:p>
            <a:pPr lvl="1"/>
            <a:r>
              <a:rPr lang="en-US" altLang="zh-TW" dirty="0"/>
              <a:t>How to know if the hyperplane is biomedically meaningful?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bioinformatics?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Answer #3: Related fields</a:t>
            </a:r>
          </a:p>
          <a:p>
            <a:pPr lvl="1"/>
            <a:r>
              <a:rPr lang="en-US" altLang="zh-TW" dirty="0"/>
              <a:t>Computer science</a:t>
            </a:r>
          </a:p>
          <a:p>
            <a:pPr lvl="2"/>
            <a:r>
              <a:rPr lang="en-US" altLang="zh-TW" dirty="0"/>
              <a:t>Algorithms</a:t>
            </a:r>
          </a:p>
          <a:p>
            <a:pPr lvl="2"/>
            <a:r>
              <a:rPr lang="en-US" altLang="zh-TW" dirty="0"/>
              <a:t>Database management</a:t>
            </a:r>
          </a:p>
          <a:p>
            <a:pPr lvl="2"/>
            <a:r>
              <a:rPr lang="en-US" altLang="zh-TW" dirty="0"/>
              <a:t>Machine learning</a:t>
            </a:r>
          </a:p>
          <a:p>
            <a:pPr lvl="2"/>
            <a:r>
              <a:rPr lang="en-US" altLang="zh-TW" dirty="0"/>
              <a:t>Software engineering</a:t>
            </a:r>
          </a:p>
          <a:p>
            <a:pPr lvl="2"/>
            <a:r>
              <a:rPr lang="en-US" altLang="zh-TW" dirty="0"/>
              <a:t>...</a:t>
            </a:r>
          </a:p>
          <a:p>
            <a:pPr lvl="1"/>
            <a:r>
              <a:rPr lang="en-US" altLang="zh-TW" dirty="0"/>
              <a:t>Statistics</a:t>
            </a:r>
          </a:p>
          <a:p>
            <a:pPr lvl="1"/>
            <a:r>
              <a:rPr lang="en-US" altLang="zh-TW" dirty="0"/>
              <a:t>Biology</a:t>
            </a:r>
          </a:p>
          <a:p>
            <a:pPr lvl="2"/>
            <a:r>
              <a:rPr lang="en-US" altLang="zh-TW" dirty="0"/>
              <a:t>Molecular biology</a:t>
            </a:r>
          </a:p>
          <a:p>
            <a:pPr lvl="2"/>
            <a:r>
              <a:rPr lang="en-US" altLang="zh-TW" dirty="0"/>
              <a:t>Genetics</a:t>
            </a:r>
          </a:p>
          <a:p>
            <a:pPr lvl="2"/>
            <a:r>
              <a:rPr lang="en-US" altLang="zh-TW" dirty="0"/>
              <a:t>...</a:t>
            </a:r>
          </a:p>
          <a:p>
            <a:pPr lvl="1"/>
            <a:r>
              <a:rPr lang="en-US" altLang="zh-TW" dirty="0"/>
              <a:t>Biotechnology</a:t>
            </a:r>
          </a:p>
          <a:p>
            <a:pPr lvl="1"/>
            <a:r>
              <a:rPr lang="en-US" altLang="zh-TW" dirty="0"/>
              <a:t>Medicine</a:t>
            </a:r>
          </a:p>
          <a:p>
            <a:pPr lvl="1"/>
            <a:r>
              <a:rPr lang="en-US" altLang="zh-TW" dirty="0"/>
              <a:t>…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sym typeface="Symbol"/>
              </a:rPr>
              <a:t>A multi-disciplinary area that solves hard biomedical problems by combining the knowledge from many fields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bioinformatics?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Answer #4: Contributions and prospects</a:t>
            </a:r>
          </a:p>
          <a:p>
            <a:pPr lvl="1"/>
            <a:r>
              <a:rPr lang="en-US" altLang="zh-TW" dirty="0"/>
              <a:t>Very meaningful field, with direct contributions to</a:t>
            </a:r>
          </a:p>
          <a:p>
            <a:pPr lvl="2"/>
            <a:r>
              <a:rPr lang="en-US" altLang="zh-TW" dirty="0"/>
              <a:t>Medicine</a:t>
            </a:r>
          </a:p>
          <a:p>
            <a:pPr lvl="2"/>
            <a:r>
              <a:rPr lang="en-US" altLang="zh-TW" dirty="0"/>
              <a:t>Biology</a:t>
            </a:r>
          </a:p>
          <a:p>
            <a:pPr lvl="2"/>
            <a:r>
              <a:rPr lang="en-US" altLang="zh-TW" dirty="0"/>
              <a:t>Computer science</a:t>
            </a:r>
          </a:p>
          <a:p>
            <a:pPr lvl="2"/>
            <a:r>
              <a:rPr lang="en-US" altLang="zh-TW" dirty="0"/>
              <a:t>…</a:t>
            </a:r>
          </a:p>
          <a:p>
            <a:pPr lvl="1"/>
            <a:r>
              <a:rPr lang="en-US" altLang="zh-TW" dirty="0"/>
              <a:t>Cutting-edge, challenging problems</a:t>
            </a:r>
          </a:p>
          <a:p>
            <a:pPr lvl="1"/>
            <a:r>
              <a:rPr lang="en-US" altLang="zh-TW" dirty="0"/>
              <a:t>A bottleneck in biomedical research</a:t>
            </a:r>
          </a:p>
          <a:p>
            <a:pPr lvl="1"/>
            <a:r>
              <a:rPr lang="en-US" altLang="zh-TW" dirty="0"/>
              <a:t>Short of qualified people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A new and growing field with a lot of potentials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Career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Where can we find jobs for bioinformaticians?</a:t>
            </a:r>
          </a:p>
          <a:p>
            <a:pPr lvl="1"/>
            <a:r>
              <a:rPr lang="en-US" altLang="zh-TW" dirty="0"/>
              <a:t>Universities</a:t>
            </a:r>
          </a:p>
          <a:p>
            <a:pPr lvl="1"/>
            <a:r>
              <a:rPr lang="en-US" altLang="zh-TW" dirty="0"/>
              <a:t>Research institutes</a:t>
            </a:r>
          </a:p>
          <a:p>
            <a:pPr lvl="1"/>
            <a:r>
              <a:rPr lang="en-US" altLang="zh-TW" dirty="0"/>
              <a:t>Hospitals</a:t>
            </a:r>
          </a:p>
          <a:p>
            <a:pPr lvl="1"/>
            <a:r>
              <a:rPr lang="en-US" altLang="zh-TW" dirty="0"/>
              <a:t>Pharmaceutical companies</a:t>
            </a:r>
          </a:p>
          <a:p>
            <a:pPr lvl="1"/>
            <a:r>
              <a:rPr lang="en-US" altLang="zh-TW" dirty="0"/>
              <a:t>Biotechnology companies</a:t>
            </a:r>
          </a:p>
          <a:p>
            <a:pPr lvl="1"/>
            <a:r>
              <a:rPr lang="en-US" altLang="zh-TW" dirty="0"/>
              <a:t>Sequencing centers</a:t>
            </a:r>
          </a:p>
          <a:p>
            <a:pPr lvl="1"/>
            <a:r>
              <a:rPr lang="en-US" altLang="zh-TW" dirty="0"/>
              <a:t>Personal genomics companies</a:t>
            </a:r>
          </a:p>
          <a:p>
            <a:pPr lvl="1"/>
            <a:r>
              <a:rPr lang="en-US" altLang="zh-TW" dirty="0"/>
              <a:t>…</a:t>
            </a:r>
          </a:p>
          <a:p>
            <a:r>
              <a:rPr lang="en-US" altLang="zh-TW" dirty="0"/>
              <a:t>Good prospects worldwide, growing (fast) in Hong Kong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18-Aug-2020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Course Information</a:t>
            </a:r>
            <a:endParaRPr lang="zh-TW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Part 1</a:t>
            </a:r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your answer?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What will be your own answer at the end of this semester?</a:t>
            </a:r>
          </a:p>
          <a:p>
            <a:r>
              <a:rPr lang="en-US" altLang="zh-TW" dirty="0"/>
              <a:t>An elective subject of your curriculum?</a:t>
            </a:r>
          </a:p>
          <a:p>
            <a:r>
              <a:rPr lang="en-US" altLang="zh-TW" dirty="0"/>
              <a:t>An interesting course that you have taken?</a:t>
            </a:r>
          </a:p>
          <a:p>
            <a:r>
              <a:rPr lang="en-US" altLang="zh-TW" dirty="0"/>
              <a:t>A research area that you want to study in your graduate school?</a:t>
            </a:r>
          </a:p>
          <a:p>
            <a:r>
              <a:rPr lang="en-US" altLang="zh-TW" dirty="0"/>
              <a:t>An area in which you want to develop your career?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 Survey</a:t>
            </a:r>
            <a:endParaRPr lang="zh-TW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Intermission</a:t>
            </a:r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Purpose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determine…</a:t>
            </a:r>
          </a:p>
          <a:p>
            <a:pPr lvl="1"/>
            <a:r>
              <a:rPr lang="en-US" altLang="zh-TW" dirty="0"/>
              <a:t>Materials to be covered</a:t>
            </a:r>
          </a:p>
          <a:p>
            <a:pPr lvl="1"/>
            <a:r>
              <a:rPr lang="en-US" altLang="zh-TW" dirty="0"/>
              <a:t>Ways of presentation</a:t>
            </a:r>
          </a:p>
          <a:p>
            <a:pPr lvl="1"/>
            <a:r>
              <a:rPr lang="en-US" altLang="zh-TW" dirty="0"/>
              <a:t>Teaching pace and level of difficulty</a:t>
            </a:r>
          </a:p>
          <a:p>
            <a:endParaRPr lang="en-US" alt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survey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/>
              <a:t>Go to </a:t>
            </a:r>
            <a:r>
              <a:rPr lang="en-US" altLang="zh-TW" sz="2800" dirty="0">
                <a:hlinkClick r:id="rId2"/>
              </a:rPr>
              <a:t>uReply</a:t>
            </a:r>
            <a:r>
              <a:rPr lang="en-US" altLang="zh-TW" sz="2800" dirty="0"/>
              <a:t> now if you have Internet access</a:t>
            </a:r>
          </a:p>
          <a:p>
            <a:r>
              <a:rPr lang="en-US" altLang="zh-TW" sz="2800" dirty="0"/>
              <a:t>Anonymous</a:t>
            </a:r>
          </a:p>
          <a:p>
            <a:r>
              <a:rPr lang="en-US" altLang="zh-TW" sz="2800" dirty="0"/>
              <a:t>Questions: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/>
              <a:t>What do you want to learn from this course? (Check one for each row.)</a:t>
            </a:r>
            <a:br>
              <a:rPr lang="en-US" altLang="zh-TW" sz="2400" dirty="0"/>
            </a:br>
            <a:endParaRPr lang="en-US" altLang="zh-TW" sz="2400" dirty="0"/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/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/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/>
              <a:t>Did you study biology before? At which level?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/>
              <a:t>Did you take any algorithm courses before? Which one(s)?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/>
              <a:t>Which programming languages can you program in? At which level?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3999" y="3276600"/>
          <a:ext cx="6858001" cy="13411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99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7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7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9390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Yes,</a:t>
                      </a:r>
                      <a:r>
                        <a:rPr lang="en-US" altLang="zh-TW" sz="1600" baseline="0" dirty="0"/>
                        <a:t> a lot!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Yes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Not too much, please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No!!!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What is it?</a:t>
                      </a:r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Algorithms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Biology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Bioinformatics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survey (cont’d)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Questions:</a:t>
            </a:r>
          </a:p>
          <a:p>
            <a:pPr marL="971550" lvl="1" indent="-514350">
              <a:buFont typeface="+mj-lt"/>
              <a:buAutoNum type="arabicPeriod" startAt="5"/>
            </a:pPr>
            <a:r>
              <a:rPr lang="en-US" altLang="zh-TW" dirty="0"/>
              <a:t>How much do you know about these topics?</a:t>
            </a:r>
          </a:p>
          <a:p>
            <a:pPr marL="971550" lvl="1" indent="-514350">
              <a:buFont typeface="+mj-lt"/>
              <a:buAutoNum type="arabicPeriod" startAt="5"/>
            </a:pPr>
            <a:endParaRPr lang="en-US" altLang="zh-TW" dirty="0"/>
          </a:p>
          <a:p>
            <a:pPr marL="971550" lvl="1" indent="-514350">
              <a:buFont typeface="+mj-lt"/>
              <a:buAutoNum type="arabicPeriod" startAt="5"/>
            </a:pPr>
            <a:endParaRPr lang="en-US" altLang="zh-TW" dirty="0"/>
          </a:p>
          <a:p>
            <a:pPr marL="971550" lvl="1" indent="-514350">
              <a:buFont typeface="+mj-lt"/>
              <a:buAutoNum type="arabicPeriod" startAt="5"/>
            </a:pPr>
            <a:endParaRPr lang="en-US" altLang="zh-TW" dirty="0"/>
          </a:p>
          <a:p>
            <a:pPr marL="971550" lvl="1" indent="-514350">
              <a:buFont typeface="+mj-lt"/>
              <a:buAutoNum type="arabicPeriod" startAt="5"/>
            </a:pPr>
            <a:endParaRPr lang="en-US" altLang="zh-TW" dirty="0"/>
          </a:p>
          <a:p>
            <a:pPr marL="971550" lvl="1" indent="-514350">
              <a:buFont typeface="+mj-lt"/>
              <a:buAutoNum type="arabicPeriod" startAt="5"/>
            </a:pPr>
            <a:endParaRPr lang="en-US" altLang="zh-TW" dirty="0"/>
          </a:p>
          <a:p>
            <a:pPr marL="971550" lvl="1" indent="-514350">
              <a:buFont typeface="+mj-lt"/>
              <a:buAutoNum type="arabicPeriod" startAt="5"/>
            </a:pPr>
            <a:endParaRPr lang="en-US" altLang="zh-TW" dirty="0"/>
          </a:p>
          <a:p>
            <a:pPr marL="971550" lvl="1" indent="-514350">
              <a:buFont typeface="+mj-lt"/>
              <a:buAutoNum type="arabicPeriod" startAt="5"/>
            </a:pPr>
            <a:endParaRPr lang="en-US" altLang="zh-TW" dirty="0"/>
          </a:p>
          <a:p>
            <a:pPr marL="971550" lvl="1" indent="-514350">
              <a:buFont typeface="+mj-lt"/>
              <a:buAutoNum type="arabicPeriod" startAt="5"/>
            </a:pPr>
            <a:endParaRPr lang="en-US" altLang="zh-TW" dirty="0"/>
          </a:p>
          <a:p>
            <a:pPr marL="971550" lvl="1" indent="-514350">
              <a:buFont typeface="+mj-lt"/>
              <a:buAutoNum type="arabicPeriod" startAt="5"/>
            </a:pPr>
            <a:r>
              <a:rPr lang="en-US" altLang="zh-TW" dirty="0"/>
              <a:t>Do you have any special requests for this course?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90600" y="1940256"/>
          <a:ext cx="7467601" cy="35966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474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I can teach this</a:t>
                      </a:r>
                      <a:r>
                        <a:rPr lang="en-US" altLang="zh-TW" sz="1600" baseline="0" dirty="0"/>
                        <a:t> topic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I know it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Sort of heard about it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Huh?</a:t>
                      </a:r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14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Hash table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014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Eulerian path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14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Dynamic programming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14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Big O notation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014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Bayes’ Theorem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014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Maximum likelihood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014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Transcription and translation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014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Phylogenetic</a:t>
                      </a:r>
                      <a:r>
                        <a:rPr lang="en-US" altLang="zh-TW" sz="1600" baseline="0" dirty="0"/>
                        <a:t> trees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014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Massively parallel sequencing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Genetics and Molecular Biology</a:t>
            </a:r>
            <a:endParaRPr lang="zh-TW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Part 3</a:t>
            </a:r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biological knowledge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Useful for</a:t>
            </a:r>
          </a:p>
          <a:p>
            <a:pPr lvl="1"/>
            <a:r>
              <a:rPr lang="en-US" altLang="zh-TW" dirty="0"/>
              <a:t>Your general knowledge</a:t>
            </a:r>
          </a:p>
          <a:p>
            <a:pPr lvl="1"/>
            <a:r>
              <a:rPr lang="en-US" altLang="zh-TW" dirty="0"/>
              <a:t>Defining terminology</a:t>
            </a:r>
          </a:p>
          <a:p>
            <a:pPr lvl="1"/>
            <a:r>
              <a:rPr lang="en-US" altLang="zh-TW" dirty="0"/>
              <a:t>Helping you appreciate the importance of what you are going to learn</a:t>
            </a:r>
          </a:p>
          <a:p>
            <a:r>
              <a:rPr lang="en-US" altLang="zh-TW" dirty="0"/>
              <a:t>Don’t panic. This is not a biology/biochemistry class. You don’t need to memorize everything. Treat it as something fun.</a:t>
            </a:r>
          </a:p>
          <a:p>
            <a:r>
              <a:rPr lang="en-US" altLang="zh-TW" dirty="0"/>
              <a:t>Use this set of slides as a reference. Revise the materials later when we talk about relevant topics.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molecular biology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Cell: Basic functional unit of life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58674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</a:t>
            </a:r>
            <a:r>
              <a:rPr lang="en-US" altLang="zh-TW" sz="1200" dirty="0">
                <a:latin typeface="+mj-lt"/>
              </a:rPr>
              <a:t>credit: http://legacy.hopkinsville.kctcs.edu/sitecore/instructors/Jason-Arnold/VLI/Module%201/m1science/f1-01_levels_of_biologi_c.jpg, http://dbscience5.wikispaces.com/file/view/78585-004-A63E1F47.jpg/51586701/78585-004-A63E1F47.jpg</a:t>
            </a:r>
            <a:endParaRPr lang="zh-TW" altLang="en-US" sz="1200" dirty="0">
              <a:latin typeface="+mj-lt"/>
            </a:endParaRPr>
          </a:p>
        </p:txBody>
      </p:sp>
      <p:pic>
        <p:nvPicPr>
          <p:cNvPr id="34820" name="Picture 4" descr="78585-004-A63E1F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0328" y="1790700"/>
            <a:ext cx="3733800" cy="3771900"/>
          </a:xfrm>
          <a:prstGeom prst="rect">
            <a:avLst/>
          </a:prstGeom>
          <a:noFill/>
        </p:spPr>
      </p:pic>
      <p:pic>
        <p:nvPicPr>
          <p:cNvPr id="26626" name="Picture 2" descr="levels of biological organization"/>
          <p:cNvPicPr>
            <a:picLocks noChangeAspect="1" noChangeArrowheads="1"/>
          </p:cNvPicPr>
          <p:nvPr/>
        </p:nvPicPr>
        <p:blipFill>
          <a:blip r:embed="rId3" cstate="print"/>
          <a:srcRect l="14000" t="7306" r="15000" b="10502"/>
          <a:stretch>
            <a:fillRect/>
          </a:stretch>
        </p:blipFill>
        <p:spPr bwMode="auto">
          <a:xfrm>
            <a:off x="914400" y="2438400"/>
            <a:ext cx="3462528" cy="21945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Chromosome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In human, each DNA-containing somatic cell has 23 pairs of chromosomes (one from father, one from mother)</a:t>
            </a:r>
          </a:p>
          <a:p>
            <a:pPr lvl="1"/>
            <a:r>
              <a:rPr lang="en-US" altLang="zh-TW" dirty="0"/>
              <a:t>Chr1, Chr2, …, Chr22, ChrX, ChrY</a:t>
            </a:r>
          </a:p>
          <a:p>
            <a:pPr lvl="1"/>
            <a:r>
              <a:rPr lang="en-US" altLang="zh-TW" dirty="0"/>
              <a:t>Male: XY; Female: XX</a:t>
            </a:r>
          </a:p>
          <a:p>
            <a:pPr lvl="1"/>
            <a:r>
              <a:rPr lang="en-US" altLang="zh-TW" dirty="0"/>
              <a:t>(Mitochondrial DNA)</a:t>
            </a:r>
          </a:p>
          <a:p>
            <a:r>
              <a:rPr lang="en-US" altLang="zh-TW" dirty="0"/>
              <a:t>For higher organisms,</a:t>
            </a:r>
            <a:br>
              <a:rPr lang="en-US" altLang="zh-TW" dirty="0"/>
            </a:br>
            <a:r>
              <a:rPr lang="en-US" altLang="zh-TW" dirty="0"/>
              <a:t>chromosomes are in the cell nucleus</a:t>
            </a:r>
          </a:p>
          <a:p>
            <a:r>
              <a:rPr lang="en-US" altLang="zh-TW" dirty="0"/>
              <a:t>When a cell divides by mitosis, each chromosome is duplicated and both daughter cells have the complete set of chromosomes</a:t>
            </a:r>
          </a:p>
          <a:p>
            <a:pPr lvl="1"/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18-Aug-2020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http://ghr.nlm.nih.gov/handbook/illustrations/</a:t>
            </a:r>
            <a:r>
              <a:rPr lang="en-US" altLang="zh-TW" sz="1200" dirty="0" err="1"/>
              <a:t>chromosomes.jpg</a:t>
            </a:r>
            <a:endParaRPr lang="zh-TW" altLang="en-US" sz="1200" dirty="0"/>
          </a:p>
        </p:txBody>
      </p:sp>
      <p:pic>
        <p:nvPicPr>
          <p:cNvPr id="25602" name="Picture 2" descr="The 22 autosomes are numbered by size. The other two chromosomes, X and Y, are the sex chromosomes.  This picture of the human chromosomes lined up in pairs is called a karyotype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981200"/>
            <a:ext cx="3000375" cy="2143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Chromosome and inheritance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Each germ cell contains only one of each pair of chromosomes by a process called meiosis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http://3.bp.blogspot.com/_207DNIaL-gc/TQk9QRaI5mI/AAAAAAAAAXg/z0Xh8CTgHto/s400/</a:t>
            </a:r>
            <a:r>
              <a:rPr lang="en-US" altLang="zh-TW" sz="1200" dirty="0" err="1"/>
              <a:t>mitosismeiosissummary.gif</a:t>
            </a:r>
            <a:endParaRPr lang="zh-TW" altLang="en-US" sz="1200" dirty="0"/>
          </a:p>
        </p:txBody>
      </p:sp>
      <p:pic>
        <p:nvPicPr>
          <p:cNvPr id="46082" name="Picture 2" descr="http://3.bp.blogspot.com/_207DNIaL-gc/TQk9QRaI5mI/AAAAAAAAAXg/z0Xh8CTgHto/s1600/mitosismeiosissummary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209800"/>
            <a:ext cx="3533775" cy="351472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38200" y="2209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Mitosis: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altLang="zh-TW" dirty="0"/>
              <a:t>Resulting in two cells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altLang="zh-TW" dirty="0"/>
              <a:t>Diploid: Each has 23 pairs</a:t>
            </a:r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00800" y="2209800"/>
            <a:ext cx="198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Meiosis: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altLang="zh-TW" dirty="0"/>
              <a:t>Resulting in four cells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altLang="zh-TW" dirty="0"/>
              <a:t>Haploid: Only one copy of each chromosome</a:t>
            </a:r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Course objectives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 have fun</a:t>
            </a:r>
          </a:p>
          <a:p>
            <a:r>
              <a:rPr lang="en-US" altLang="zh-TW" dirty="0"/>
              <a:t>To learn what bioinformatics is about</a:t>
            </a:r>
          </a:p>
          <a:p>
            <a:pPr lvl="1"/>
            <a:r>
              <a:rPr lang="en-US" altLang="zh-TW" dirty="0"/>
              <a:t>Hopefully, to arouse your interests in this area</a:t>
            </a:r>
          </a:p>
          <a:p>
            <a:r>
              <a:rPr lang="en-US" altLang="zh-TW" dirty="0"/>
              <a:t>To study some useful algorithms</a:t>
            </a:r>
          </a:p>
          <a:p>
            <a:pPr lvl="1"/>
            <a:r>
              <a:rPr lang="en-US" altLang="zh-TW" dirty="0"/>
              <a:t>These algorithms are by themselves interesting and fundamentally important</a:t>
            </a:r>
          </a:p>
          <a:p>
            <a:pPr lvl="1"/>
            <a:r>
              <a:rPr lang="en-US" altLang="zh-TW" dirty="0"/>
              <a:t>To see how theoretical algorithms are used in real-life applications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18-Aug-2020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Diploid genome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Why do we need two copies of each chromosome?</a:t>
            </a:r>
          </a:p>
          <a:p>
            <a:pPr lvl="1"/>
            <a:r>
              <a:rPr lang="en-US" altLang="zh-TW" dirty="0"/>
              <a:t>More combinations: For each of the 23 pairs of chromosomes, only one is passed to each offspring, which creates 2</a:t>
            </a:r>
            <a:r>
              <a:rPr lang="en-US" altLang="zh-TW" baseline="30000" dirty="0"/>
              <a:t>23</a:t>
            </a:r>
            <a:r>
              <a:rPr lang="en-US" altLang="zh-TW" dirty="0"/>
              <a:t> possible combinations.</a:t>
            </a:r>
          </a:p>
          <a:p>
            <a:pPr lvl="1"/>
            <a:r>
              <a:rPr lang="en-US" altLang="zh-TW" dirty="0"/>
              <a:t>Error tolerance: If one copy has problems, there is still another copy.</a:t>
            </a:r>
          </a:p>
          <a:p>
            <a:pPr lvl="1"/>
            <a:r>
              <a:rPr lang="en-US" altLang="zh-TW" dirty="0"/>
              <a:t>Evolution: Having one normal copy, the other is more free to change, sometimes resulting in an overall advantage.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18-Aug-2020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change?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Recombination</a:t>
            </a:r>
          </a:p>
          <a:p>
            <a:r>
              <a:rPr lang="en-US" altLang="zh-TW" dirty="0"/>
              <a:t>Insertion</a:t>
            </a:r>
          </a:p>
          <a:p>
            <a:r>
              <a:rPr lang="en-US" altLang="zh-TW" dirty="0"/>
              <a:t>Deletion</a:t>
            </a:r>
          </a:p>
          <a:p>
            <a:r>
              <a:rPr lang="en-US" altLang="zh-TW" dirty="0"/>
              <a:t>…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8130" name="Picture 2" descr="http://www2.estrellamountain.edu/faculty/farabee/biobk/Crossove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3048000"/>
            <a:ext cx="3284220" cy="237744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http://www2.estrellamountain.edu/faculty/farabee/biobk/Crossover.gif,  Wikipedia</a:t>
            </a:r>
            <a:endParaRPr lang="zh-TW" altLang="en-US" sz="1200" dirty="0"/>
          </a:p>
        </p:txBody>
      </p:sp>
      <p:pic>
        <p:nvPicPr>
          <p:cNvPr id="48132" name="Picture 4" descr="File:Chromosomes mutations-en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0332" y="884872"/>
            <a:ext cx="2597468" cy="5134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rism.gatech.edu/~gh19/b1510/3chrom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125640"/>
            <a:ext cx="5200650" cy="41719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do changes matter?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Need to know what’s in a chromosome</a:t>
            </a:r>
          </a:p>
          <a:p>
            <a:pPr lvl="1"/>
            <a:r>
              <a:rPr lang="en-US" altLang="zh-TW" dirty="0"/>
              <a:t>Chromosome </a:t>
            </a:r>
            <a:r>
              <a:rPr lang="en-US" altLang="zh-TW" dirty="0">
                <a:sym typeface="Symbol"/>
              </a:rPr>
              <a:t> chromatin  DNA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http://www.prism.gatech.edu/~gh19/b1510/3chroma.gif</a:t>
            </a:r>
            <a:endParaRPr lang="zh-TW" altLang="en-US" sz="1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DNA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DNA: DeoxyriboNucleic Acid</a:t>
            </a:r>
          </a:p>
          <a:p>
            <a:pPr lvl="1"/>
            <a:r>
              <a:rPr lang="en-US" altLang="zh-TW" sz="2400" dirty="0"/>
              <a:t>Two long chains of basic units called nucleotides (bases)</a:t>
            </a:r>
          </a:p>
          <a:p>
            <a:pPr lvl="1"/>
            <a:r>
              <a:rPr lang="en-US" altLang="zh-TW" sz="2400" dirty="0"/>
              <a:t>Four types of nucleotides: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r>
              <a:rPr lang="en-US" altLang="zh-TW" sz="24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TW" sz="2400" dirty="0"/>
              <a:t> and </a:t>
            </a:r>
            <a:r>
              <a:rPr lang="en-US" altLang="zh-TW" sz="24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TW" sz="2400" dirty="0"/>
              <a:t> have 1 ring, and are called pyrimidines</a:t>
            </a:r>
          </a:p>
          <a:p>
            <a:pPr lvl="1"/>
            <a:r>
              <a:rPr lang="en-US" altLang="zh-TW" sz="24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TW" sz="2400" dirty="0"/>
              <a:t> and </a:t>
            </a:r>
            <a:r>
              <a:rPr lang="en-US" altLang="zh-TW" sz="240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TW" sz="2400" dirty="0"/>
              <a:t> have 2 rings, and are called purines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</a:t>
            </a:r>
            <a:endParaRPr lang="zh-TW" altLang="en-US" sz="1200"/>
          </a:p>
        </p:txBody>
      </p:sp>
      <p:pic>
        <p:nvPicPr>
          <p:cNvPr id="52226" name="Picture 2" descr="http://upload.wikimedia.org/wikipedia/commons/c/cf/Adenine_chemical_struc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9068" y="2514600"/>
            <a:ext cx="1417932" cy="1742240"/>
          </a:xfrm>
          <a:prstGeom prst="rect">
            <a:avLst/>
          </a:prstGeom>
          <a:noFill/>
        </p:spPr>
      </p:pic>
      <p:pic>
        <p:nvPicPr>
          <p:cNvPr id="52228" name="Picture 4" descr="http://upload.wikimedia.org/wikipedia/commons/1/10/Cytosine_chemical_stru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6527" y="2514600"/>
            <a:ext cx="1236271" cy="1654458"/>
          </a:xfrm>
          <a:prstGeom prst="rect">
            <a:avLst/>
          </a:prstGeom>
          <a:noFill/>
        </p:spPr>
      </p:pic>
      <p:pic>
        <p:nvPicPr>
          <p:cNvPr id="52230" name="Picture 6" descr="http://upload.wikimedia.org/wikipedia/commons/0/0d/Guanine_chemical_structu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4327" y="2514601"/>
            <a:ext cx="2101905" cy="1742240"/>
          </a:xfrm>
          <a:prstGeom prst="rect">
            <a:avLst/>
          </a:prstGeom>
          <a:noFill/>
        </p:spPr>
      </p:pic>
      <p:pic>
        <p:nvPicPr>
          <p:cNvPr id="52232" name="Picture 8" descr="http://upload.wikimedia.org/wikipedia/commons/e/ef/Thymine_chemical_structur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58632" y="2514602"/>
            <a:ext cx="1547168" cy="1661773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96856" y="418064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Adenine (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TW" dirty="0"/>
              <a:t>)</a:t>
            </a:r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981783" y="4180642"/>
            <a:ext cx="13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Cytosine (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TW" dirty="0"/>
              <a:t>)</a:t>
            </a:r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31288" y="4180642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Guanine (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TW" dirty="0"/>
              <a:t>)</a:t>
            </a:r>
            <a:endParaRPr lang="zh-TW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943776" y="4180642"/>
            <a:ext cx="13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Thymine (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TW" dirty="0"/>
              <a:t>)</a:t>
            </a:r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DNA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4191000" cy="4953000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Nucleotides can join together through strong phosphate backbone to form one strand</a:t>
            </a:r>
          </a:p>
          <a:p>
            <a:r>
              <a:rPr lang="en-US" altLang="zh-TW" sz="2400" dirty="0"/>
              <a:t>Three components of each unit: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Nitrogenous base</a:t>
            </a:r>
          </a:p>
          <a:p>
            <a:pPr lvl="1"/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Pentose sugar (ribose)</a:t>
            </a:r>
          </a:p>
          <a:p>
            <a:pPr lvl="1"/>
            <a:r>
              <a:rPr lang="en-US" altLang="zh-TW" sz="2000" dirty="0">
                <a:solidFill>
                  <a:srgbClr val="CCCC00"/>
                </a:solidFill>
              </a:rPr>
              <a:t>Phosphate</a:t>
            </a:r>
          </a:p>
          <a:p>
            <a:r>
              <a:rPr lang="en-US" altLang="zh-TW" sz="2400" dirty="0"/>
              <a:t>Different DNA molecules differ only in the base, so we can represent a DNA strand simply by a string with the alphabet {</a:t>
            </a:r>
            <a:r>
              <a:rPr lang="en-US" altLang="zh-TW" sz="24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TW" sz="2400" dirty="0"/>
              <a:t>, </a:t>
            </a:r>
            <a:r>
              <a:rPr lang="en-US" altLang="zh-TW" sz="24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TW" sz="2400" dirty="0"/>
              <a:t>, </a:t>
            </a:r>
            <a:r>
              <a:rPr lang="en-US" altLang="zh-TW" sz="240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TW" sz="2400" dirty="0"/>
              <a:t>, </a:t>
            </a:r>
            <a:r>
              <a:rPr lang="en-US" altLang="zh-TW" sz="24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TW" sz="2400" dirty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</a:t>
            </a:r>
            <a:endParaRPr lang="zh-TW" altLang="en-US" sz="1200"/>
          </a:p>
        </p:txBody>
      </p:sp>
      <p:pic>
        <p:nvPicPr>
          <p:cNvPr id="53250" name="Picture 2" descr="File:DNA chemical structure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5335" y="990600"/>
            <a:ext cx="4406265" cy="5143500"/>
          </a:xfrm>
          <a:prstGeom prst="rect">
            <a:avLst/>
          </a:prstGeom>
          <a:noFill/>
        </p:spPr>
      </p:pic>
      <p:sp>
        <p:nvSpPr>
          <p:cNvPr id="9" name="Oval 8"/>
          <p:cNvSpPr/>
          <p:nvPr/>
        </p:nvSpPr>
        <p:spPr>
          <a:xfrm rot="21149590">
            <a:off x="6433681" y="3543151"/>
            <a:ext cx="645967" cy="990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Oval 9"/>
          <p:cNvSpPr/>
          <p:nvPr/>
        </p:nvSpPr>
        <p:spPr>
          <a:xfrm>
            <a:off x="6089962" y="4114800"/>
            <a:ext cx="463238" cy="46258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Oval 10"/>
          <p:cNvSpPr/>
          <p:nvPr/>
        </p:nvSpPr>
        <p:spPr>
          <a:xfrm>
            <a:off x="5867400" y="4566614"/>
            <a:ext cx="533400" cy="462586"/>
          </a:xfrm>
          <a:prstGeom prst="ellipse">
            <a:avLst/>
          </a:prstGeom>
          <a:noFill/>
          <a:ln w="381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DNA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191000" cy="505936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The carbon atoms in the pentose sugar are numbered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When we represent a strand, we go from the 5’ end towards the 3’end</a:t>
            </a:r>
          </a:p>
          <a:p>
            <a:pPr lvl="1"/>
            <a:r>
              <a:rPr lang="en-US" altLang="zh-TW" sz="2000" dirty="0"/>
              <a:t>Left strand: </a:t>
            </a:r>
            <a:r>
              <a:rPr lang="en-US" altLang="zh-TW" sz="2000" dirty="0">
                <a:latin typeface="Courier New" pitchFamily="49" charset="0"/>
                <a:cs typeface="Courier New" pitchFamily="49" charset="0"/>
              </a:rPr>
              <a:t>ACTG</a:t>
            </a:r>
          </a:p>
          <a:p>
            <a:pPr lvl="1"/>
            <a:r>
              <a:rPr lang="en-US" altLang="zh-TW" sz="2000" dirty="0"/>
              <a:t>Right strand: </a:t>
            </a:r>
            <a:r>
              <a:rPr lang="en-US" altLang="zh-TW" sz="2000" dirty="0">
                <a:latin typeface="Courier New" pitchFamily="49" charset="0"/>
                <a:cs typeface="Courier New" pitchFamily="49" charset="0"/>
              </a:rPr>
              <a:t>CAGT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Wikipedia, Wikibooks</a:t>
            </a:r>
            <a:endParaRPr lang="zh-TW" altLang="en-US" sz="1200" dirty="0"/>
          </a:p>
        </p:txBody>
      </p:sp>
      <p:pic>
        <p:nvPicPr>
          <p:cNvPr id="53250" name="Picture 2" descr="File:DNA chemical structure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5335" y="990600"/>
            <a:ext cx="4406265" cy="5143500"/>
          </a:xfrm>
          <a:prstGeom prst="rect">
            <a:avLst/>
          </a:prstGeom>
          <a:noFill/>
        </p:spPr>
      </p:pic>
      <p:pic>
        <p:nvPicPr>
          <p:cNvPr id="54278" name="Picture 6" descr="http://upload.wikimedia.org/wikipedia/commons/1/17/Dna1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8575" y="1905000"/>
            <a:ext cx="2743825" cy="21721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DNA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191000" cy="505936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Two strands join together through weak hydrogen bonds</a:t>
            </a:r>
          </a:p>
          <a:p>
            <a:pPr lvl="1"/>
            <a:r>
              <a:rPr lang="en-US" altLang="zh-TW" sz="20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TW" sz="2000" dirty="0"/>
              <a:t> and </a:t>
            </a:r>
            <a:r>
              <a:rPr lang="en-US" altLang="zh-TW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TW" sz="2000" dirty="0"/>
              <a:t> can form two hydrogen bonds</a:t>
            </a:r>
          </a:p>
          <a:p>
            <a:pPr lvl="1"/>
            <a:r>
              <a:rPr lang="en-US" altLang="zh-TW" sz="20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TW" sz="2000" dirty="0"/>
              <a:t> and </a:t>
            </a:r>
            <a:r>
              <a:rPr lang="en-US" altLang="zh-TW" sz="200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TW" sz="2000" dirty="0"/>
              <a:t> can form three hydrogen bonds</a:t>
            </a:r>
          </a:p>
          <a:p>
            <a:pPr lvl="1"/>
            <a:r>
              <a:rPr lang="en-US" altLang="zh-TW" sz="2000" dirty="0"/>
              <a:t>(Almost) always true: </a:t>
            </a:r>
            <a:r>
              <a:rPr lang="en-US" altLang="zh-TW" sz="20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TW" sz="2000" dirty="0"/>
              <a:t> paired with </a:t>
            </a:r>
            <a:r>
              <a:rPr lang="en-US" altLang="zh-TW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TW" sz="2000" dirty="0"/>
              <a:t>, </a:t>
            </a:r>
            <a:r>
              <a:rPr lang="en-US" altLang="zh-TW" sz="20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TW" sz="2000" dirty="0"/>
              <a:t> paired with </a:t>
            </a:r>
            <a:r>
              <a:rPr lang="en-US" altLang="zh-TW" sz="200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TW" sz="2000" dirty="0"/>
              <a:t> –  “reverse complementarity”</a:t>
            </a:r>
          </a:p>
          <a:p>
            <a:pPr lvl="1"/>
            <a:r>
              <a:rPr lang="en-US" altLang="zh-TW" sz="2000" dirty="0"/>
              <a:t>When both strands are considered at the same time, the basic unit is a “base pair”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</a:t>
            </a:r>
            <a:endParaRPr lang="zh-TW" altLang="en-US" sz="1200"/>
          </a:p>
        </p:txBody>
      </p:sp>
      <p:pic>
        <p:nvPicPr>
          <p:cNvPr id="53250" name="Picture 2" descr="File:DNA chemical structure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5335" y="990600"/>
            <a:ext cx="4406265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DNA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two strands form a double helix structure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7346" name="Picture 2" descr="http://img.tfd.com/dorland/deoxyribonucleic-aci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00200"/>
            <a:ext cx="5733098" cy="443912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http://medical-dictionary.thefreedictionary.com/_/viewer.aspx?path=dorland&amp;name=deoxyribonucleic-acid.jpg</a:t>
            </a:r>
            <a:endParaRPr lang="zh-TW" altLang="en-US" sz="1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Quick quiz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If I have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ACCGGTC</a:t>
            </a:r>
            <a:r>
              <a:rPr lang="en-US" altLang="zh-TW" dirty="0"/>
              <a:t> on the forward strand, what do I have on the reverse strand?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TGGCCAG</a:t>
            </a:r>
          </a:p>
          <a:p>
            <a:pPr lvl="1"/>
            <a:r>
              <a:rPr lang="en-US" altLang="zh-TW" dirty="0"/>
              <a:t>If we also consider the orientation, we have the following:</a:t>
            </a:r>
          </a:p>
          <a:p>
            <a:pPr lvl="2">
              <a:buNone/>
            </a:pP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1234567</a:t>
            </a:r>
          </a:p>
          <a:p>
            <a:pPr lvl="2">
              <a:buNone/>
            </a:pP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+ 5’ ACCGGTC 3’</a:t>
            </a:r>
          </a:p>
          <a:p>
            <a:pPr lvl="2">
              <a:buNone/>
            </a:pP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- 3’ TGGCCAG 5’</a:t>
            </a:r>
          </a:p>
          <a:p>
            <a:pPr lvl="2"/>
            <a:r>
              <a:rPr lang="en-US" altLang="zh-TW" dirty="0"/>
              <a:t>It is quite common for biologists to use the 5’-to-3’ direction and say the answer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GACCGGT</a:t>
            </a:r>
          </a:p>
          <a:p>
            <a:pPr lvl="2"/>
            <a:r>
              <a:rPr lang="en-US" altLang="zh-TW" dirty="0"/>
              <a:t>Best to specify both the sequence and the orientation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DNA replication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Before a cell divides by mitosis, the two strands serve as templates to build up new DNAs in the daughter cells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</a:t>
            </a:r>
            <a:endParaRPr lang="zh-TW" altLang="en-US" sz="1200"/>
          </a:p>
        </p:txBody>
      </p:sp>
      <p:pic>
        <p:nvPicPr>
          <p:cNvPr id="58370" name="Picture 2" descr="File:DNA replication en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987040"/>
            <a:ext cx="5923598" cy="2880360"/>
          </a:xfrm>
          <a:prstGeom prst="rect">
            <a:avLst/>
          </a:prstGeom>
          <a:noFill/>
        </p:spPr>
      </p:pic>
      <p:pic>
        <p:nvPicPr>
          <p:cNvPr id="58372" name="Picture 4" descr="File:DNA replication split.sv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5598" y="2102168"/>
            <a:ext cx="1980247" cy="39938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Teaching staff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Lecturer</a:t>
            </a:r>
          </a:p>
          <a:p>
            <a:pPr lvl="1"/>
            <a:r>
              <a:rPr lang="en-US" altLang="zh-TW" dirty="0"/>
              <a:t>Dr. Kevin Yip</a:t>
            </a:r>
            <a:br>
              <a:rPr lang="en-US" altLang="zh-TW" dirty="0"/>
            </a:br>
            <a:r>
              <a:rPr lang="en-US" altLang="zh-TW" dirty="0"/>
              <a:t>kevinyip    cse.cuhk.edu.hk</a:t>
            </a:r>
            <a:br>
              <a:rPr lang="en-US" altLang="zh-TW" dirty="0"/>
            </a:br>
            <a:r>
              <a:rPr lang="en-US" altLang="zh-TW" dirty="0"/>
              <a:t>Consultation hours (please make appointment by email):</a:t>
            </a:r>
          </a:p>
          <a:p>
            <a:pPr lvl="2"/>
            <a:r>
              <a:rPr lang="en-US" altLang="zh-TW" dirty="0"/>
              <a:t>Tuesdays 14:00-16:00</a:t>
            </a:r>
          </a:p>
          <a:p>
            <a:r>
              <a:rPr lang="en-US" altLang="zh-TW" dirty="0"/>
              <a:t>Teaching assistants</a:t>
            </a:r>
          </a:p>
          <a:p>
            <a:pPr lvl="1"/>
            <a:r>
              <a:rPr lang="en-US" altLang="zh-TW" dirty="0"/>
              <a:t>Ms. Yizhen Chen (Channie)</a:t>
            </a:r>
            <a:br>
              <a:rPr lang="en-US" altLang="zh-TW" dirty="0"/>
            </a:br>
            <a:r>
              <a:rPr lang="en-US" altLang="zh-TW" dirty="0"/>
              <a:t>yzchen    cse.cuhk.edu.hk</a:t>
            </a:r>
          </a:p>
          <a:p>
            <a:pPr lvl="1"/>
            <a:r>
              <a:rPr lang="en-US" altLang="zh-TW" dirty="0"/>
              <a:t>Mr. Zhenghao Zhang (Adam)</a:t>
            </a:r>
            <a:br>
              <a:rPr lang="en-US" altLang="zh-TW" dirty="0"/>
            </a:br>
            <a:r>
              <a:rPr lang="en-US" altLang="zh-TW" dirty="0"/>
              <a:t>zhzhang    cse.cuhk.edu.hk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8-Sep-2020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0" y="2016000"/>
            <a:ext cx="237490" cy="25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8CF7F41-338D-014A-B1BA-1353E3CCB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0" y="5184000"/>
            <a:ext cx="237490" cy="25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43E068F7-C25A-3547-8AA1-AC6F3D3E9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0000" y="4392000"/>
            <a:ext cx="237490" cy="25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But what does DNA do?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059363"/>
          </a:xfrm>
        </p:spPr>
        <p:txBody>
          <a:bodyPr/>
          <a:lstStyle/>
          <a:p>
            <a:r>
              <a:rPr lang="en-US" altLang="zh-TW" dirty="0"/>
              <a:t>Frank answer: Nobody completely knows what roles each of the 3 billion base pairs plays</a:t>
            </a:r>
          </a:p>
          <a:p>
            <a:r>
              <a:rPr lang="en-US" altLang="zh-TW" dirty="0"/>
              <a:t>But: There are some well-studied regions called genes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8434" name="Picture 2" descr="File:Gene2-plain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3162300"/>
            <a:ext cx="3371850" cy="28575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</a:t>
            </a:r>
            <a:endParaRPr lang="zh-TW" altLang="en-US" sz="1200"/>
          </a:p>
        </p:txBody>
      </p:sp>
      <p:sp>
        <p:nvSpPr>
          <p:cNvPr id="9" name="Rectangle 8"/>
          <p:cNvSpPr/>
          <p:nvPr/>
        </p:nvSpPr>
        <p:spPr>
          <a:xfrm>
            <a:off x="3810000" y="3657600"/>
            <a:ext cx="24384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4600" y="3581400"/>
            <a:ext cx="83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 gene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Classic view (“central dogma” of molecular biology):</a:t>
            </a:r>
          </a:p>
          <a:p>
            <a:pPr lvl="1"/>
            <a:r>
              <a:rPr lang="en-US" altLang="zh-TW" dirty="0"/>
              <a:t>DNA transcribes to RNA</a:t>
            </a:r>
          </a:p>
          <a:p>
            <a:pPr lvl="2"/>
            <a:r>
              <a:rPr lang="en-US" altLang="zh-TW" dirty="0"/>
              <a:t>Transcription</a:t>
            </a:r>
          </a:p>
          <a:p>
            <a:pPr lvl="1"/>
            <a:r>
              <a:rPr lang="en-US" altLang="zh-TW" dirty="0"/>
              <a:t>RNA translates to protein</a:t>
            </a:r>
          </a:p>
          <a:p>
            <a:pPr lvl="2"/>
            <a:r>
              <a:rPr lang="en-US" altLang="zh-TW" dirty="0"/>
              <a:t>Translation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9394" name="Picture 2" descr="http://upload.wikimedia.org/wikipedia/commons/6/68/Central_Dogma_of_Molecular_Biochemistry_with_Enzym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857375"/>
            <a:ext cx="3028950" cy="370522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</a:t>
            </a:r>
            <a:endParaRPr lang="zh-TW" altLang="en-US"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level: DNA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Special nucleotide sequences on DNA define different gene regions:</a:t>
            </a:r>
          </a:p>
          <a:p>
            <a:pPr lvl="1"/>
            <a:r>
              <a:rPr lang="en-US" altLang="zh-TW" sz="2400" dirty="0"/>
              <a:t>Where the transcription machinery (RNA polymerase) should be loaded</a:t>
            </a:r>
          </a:p>
          <a:p>
            <a:pPr lvl="1"/>
            <a:r>
              <a:rPr lang="en-US" altLang="zh-TW" sz="2400" dirty="0"/>
              <a:t>Where transcription should start</a:t>
            </a:r>
          </a:p>
          <a:p>
            <a:pPr lvl="1"/>
            <a:r>
              <a:rPr lang="en-US" altLang="zh-TW" sz="2400" dirty="0"/>
              <a:t>Where transcription should end</a:t>
            </a:r>
          </a:p>
          <a:p>
            <a:pPr lvl="1"/>
            <a:r>
              <a:rPr lang="en-US" altLang="zh-TW" sz="2400" dirty="0"/>
              <a:t>Where the on/off switches (regulatory elements) are</a:t>
            </a:r>
            <a:endParaRPr lang="zh-TW" alt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http://scienceblogs.com/pharyngula/upload/2007/01/</a:t>
            </a:r>
            <a:r>
              <a:rPr lang="en-US" altLang="zh-TW" sz="1200" dirty="0" err="1"/>
              <a:t>simple_gene_reg.jpg</a:t>
            </a:r>
            <a:endParaRPr lang="zh-TW" altLang="en-US" sz="1200" dirty="0"/>
          </a:p>
        </p:txBody>
      </p:sp>
      <p:pic>
        <p:nvPicPr>
          <p:cNvPr id="61442" name="Picture 2" descr="simple_gene_re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362450"/>
            <a:ext cx="3810000" cy="1276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Second level: RNA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RNA: Ribonucleic acid</a:t>
            </a:r>
          </a:p>
          <a:p>
            <a:pPr lvl="1"/>
            <a:r>
              <a:rPr lang="en-US" altLang="zh-TW" sz="2400" dirty="0"/>
              <a:t>Additional hydroxyl group at 2’ carbon as compared to DNA (that’s why DNA is “deoxy…”)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r>
              <a:rPr lang="en-US" altLang="zh-TW" sz="2400" dirty="0"/>
              <a:t>Also four types commonly found (note: </a:t>
            </a:r>
            <a:r>
              <a:rPr lang="en-US" altLang="zh-TW" sz="2400" dirty="0">
                <a:latin typeface="Courier New" pitchFamily="49" charset="0"/>
                <a:cs typeface="Courier New" pitchFamily="49" charset="0"/>
              </a:rPr>
              <a:t>U</a:t>
            </a:r>
            <a:r>
              <a:rPr lang="en-US" altLang="zh-TW" sz="2400" dirty="0"/>
              <a:t> instead of </a:t>
            </a:r>
            <a:r>
              <a:rPr lang="en-US" altLang="zh-TW" sz="24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TW" sz="2400" dirty="0"/>
              <a:t>)</a:t>
            </a:r>
            <a:endParaRPr lang="zh-TW" alt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2468" name="Picture 4" descr="http://www.ncbi.nlm.nih.gov/books/NBK21514/bin/ch4f1b.jpg"/>
          <p:cNvPicPr>
            <a:picLocks noChangeAspect="1" noChangeArrowheads="1"/>
          </p:cNvPicPr>
          <p:nvPr/>
        </p:nvPicPr>
        <p:blipFill>
          <a:blip r:embed="rId2" cstate="print"/>
          <a:srcRect l="5385"/>
          <a:stretch>
            <a:fillRect/>
          </a:stretch>
        </p:blipFill>
        <p:spPr bwMode="auto">
          <a:xfrm>
            <a:off x="2971800" y="2438400"/>
            <a:ext cx="3124200" cy="1270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http://www.ncbi.nlm.nih.gov/books/NBK21514/bin/ch4f1b.jpg, Wikipedia</a:t>
            </a:r>
            <a:endParaRPr lang="zh-TW" altLang="en-US" sz="1200" dirty="0"/>
          </a:p>
        </p:txBody>
      </p:sp>
      <p:pic>
        <p:nvPicPr>
          <p:cNvPr id="11" name="Picture 2" descr="http://upload.wikimedia.org/wikipedia/commons/c/cf/Adenine_chemical_stru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2129" y="4179719"/>
            <a:ext cx="1063449" cy="1306680"/>
          </a:xfrm>
          <a:prstGeom prst="rect">
            <a:avLst/>
          </a:prstGeom>
          <a:noFill/>
        </p:spPr>
      </p:pic>
      <p:pic>
        <p:nvPicPr>
          <p:cNvPr id="12" name="Picture 4" descr="http://upload.wikimedia.org/wikipedia/commons/1/10/Cytosine_chemical_structu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9590" y="4179722"/>
            <a:ext cx="927203" cy="1240843"/>
          </a:xfrm>
          <a:prstGeom prst="rect">
            <a:avLst/>
          </a:prstGeom>
          <a:noFill/>
        </p:spPr>
      </p:pic>
      <p:pic>
        <p:nvPicPr>
          <p:cNvPr id="13" name="Picture 6" descr="http://upload.wikimedia.org/wikipedia/commons/0/0d/Guanine_chemical_structur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7388" y="4179720"/>
            <a:ext cx="1576429" cy="130668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411727" y="548640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Adenine (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TW" dirty="0"/>
              <a:t>)</a:t>
            </a:r>
            <a:endParaRPr lang="zh-TW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96654" y="5486400"/>
            <a:ext cx="13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Cytosine (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TW" dirty="0"/>
              <a:t>)</a:t>
            </a:r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15471" y="5486400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Guanine (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TW" dirty="0"/>
              <a:t>)</a:t>
            </a:r>
            <a:endParaRPr lang="zh-TW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861624" y="5486400"/>
            <a:ext cx="106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Uracil (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U</a:t>
            </a:r>
            <a:r>
              <a:rPr lang="en-US" altLang="zh-TW" dirty="0"/>
              <a:t>)</a:t>
            </a:r>
            <a:endParaRPr lang="zh-TW" altLang="en-US"/>
          </a:p>
        </p:txBody>
      </p:sp>
      <p:pic>
        <p:nvPicPr>
          <p:cNvPr id="62470" name="Picture 6" descr="File:Uracil.sv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0400" y="4233862"/>
            <a:ext cx="800100" cy="11001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DNA to RNA: Transcription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DNA serves as template. Rule:</a:t>
            </a:r>
          </a:p>
          <a:p>
            <a:pPr lvl="1">
              <a:buNone/>
            </a:pPr>
            <a:endParaRPr lang="en-US" altLang="zh-TW" sz="2400" dirty="0"/>
          </a:p>
          <a:p>
            <a:pPr lvl="1">
              <a:buNone/>
            </a:pPr>
            <a:endParaRPr lang="en-US" altLang="zh-TW" sz="2400" dirty="0"/>
          </a:p>
          <a:p>
            <a:pPr lvl="1">
              <a:buNone/>
            </a:pPr>
            <a:endParaRPr lang="en-US" altLang="zh-TW" sz="2400" dirty="0"/>
          </a:p>
          <a:p>
            <a:pPr lvl="1">
              <a:buNone/>
            </a:pPr>
            <a:endParaRPr lang="en-US" altLang="zh-TW" sz="2400" dirty="0"/>
          </a:p>
          <a:p>
            <a:pPr lvl="1">
              <a:buNone/>
            </a:pPr>
            <a:endParaRPr lang="en-US" altLang="zh-TW" sz="2400" dirty="0"/>
          </a:p>
          <a:p>
            <a:pPr lvl="1"/>
            <a:r>
              <a:rPr lang="en-US" altLang="zh-TW" sz="2400" dirty="0"/>
              <a:t>Determined according to the template strand</a:t>
            </a:r>
          </a:p>
          <a:p>
            <a:pPr lvl="1"/>
            <a:r>
              <a:rPr lang="en-US" altLang="zh-TW" sz="2400" dirty="0"/>
              <a:t>“Coding” in “coding strand” means protein coding. Will explain later.</a:t>
            </a:r>
          </a:p>
          <a:p>
            <a:r>
              <a:rPr lang="en-US" altLang="zh-TW" sz="2800" dirty="0"/>
              <a:t>RNA has only one strand.</a:t>
            </a:r>
            <a:endParaRPr lang="zh-TW" altLang="en-US" sz="2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http://img.tfd.com/dorland/</a:t>
            </a:r>
            <a:r>
              <a:rPr lang="en-US" altLang="zh-TW" sz="1200" dirty="0" err="1"/>
              <a:t>antisense.jpg</a:t>
            </a:r>
            <a:endParaRPr lang="zh-TW" altLang="en-US" sz="12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90600" y="1600200"/>
          <a:ext cx="2209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Template DNA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Resulting RNA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urier New" pitchFamily="49" charset="0"/>
                          <a:cs typeface="Courier New" pitchFamily="49" charset="0"/>
                        </a:rPr>
                        <a:t>A</a:t>
                      </a:r>
                      <a:endParaRPr lang="zh-TW" altLang="en-US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U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 (not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T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TW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urier New" pitchFamily="49" charset="0"/>
                          <a:cs typeface="Courier New" pitchFamily="49" charset="0"/>
                        </a:rPr>
                        <a:t>C</a:t>
                      </a:r>
                      <a:endParaRPr lang="zh-TW" altLang="en-US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urier New" pitchFamily="49" charset="0"/>
                          <a:cs typeface="Courier New" pitchFamily="49" charset="0"/>
                        </a:rPr>
                        <a:t>G</a:t>
                      </a:r>
                      <a:endParaRPr lang="zh-TW" altLang="en-US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urier New" pitchFamily="49" charset="0"/>
                          <a:cs typeface="Courier New" pitchFamily="49" charset="0"/>
                        </a:rPr>
                        <a:t>G</a:t>
                      </a:r>
                      <a:endParaRPr lang="zh-TW" altLang="en-US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urier New" pitchFamily="49" charset="0"/>
                          <a:cs typeface="Courier New" pitchFamily="49" charset="0"/>
                        </a:rPr>
                        <a:t>C</a:t>
                      </a:r>
                      <a:endParaRPr lang="zh-TW" altLang="en-US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urier New" pitchFamily="49" charset="0"/>
                          <a:cs typeface="Courier New" pitchFamily="49" charset="0"/>
                        </a:rPr>
                        <a:t>T</a:t>
                      </a:r>
                      <a:endParaRPr lang="zh-TW" altLang="en-US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urier New" pitchFamily="49" charset="0"/>
                          <a:cs typeface="Courier New" pitchFamily="49" charset="0"/>
                        </a:rPr>
                        <a:t>A</a:t>
                      </a:r>
                      <a:endParaRPr lang="zh-TW" altLang="en-US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3494" name="Picture 6" descr="http://img.tfd.com/dorland/antisen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828800"/>
            <a:ext cx="5562600" cy="17071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Splicing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higher organisms, some parts of the RNA called “introns” are spliced, leaving the “exons” in the mature RNA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8610" name="Picture 2" descr="http://upload.wikimedia.org/wikipedia/commons/1/12/DNA_exons_intron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" y="2667000"/>
            <a:ext cx="8389620" cy="24307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</a:t>
            </a:r>
            <a:endParaRPr lang="zh-TW" altLang="en-US"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Third level: Protein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4572000" cy="4953000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/>
              <a:t>Protein: A chain of amino acids, folded into a particular structure</a:t>
            </a:r>
          </a:p>
          <a:p>
            <a:r>
              <a:rPr lang="en-US" altLang="zh-TW" sz="2800" dirty="0"/>
              <a:t>Amino acid: 20 common types, all with three components: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</a:rPr>
              <a:t>Amine group</a:t>
            </a:r>
          </a:p>
          <a:p>
            <a:pPr lvl="1"/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Carboxylic acid group</a:t>
            </a:r>
          </a:p>
          <a:p>
            <a:pPr lvl="1"/>
            <a:r>
              <a:rPr lang="en-US" altLang="zh-TW" sz="2400" dirty="0">
                <a:solidFill>
                  <a:srgbClr val="CCCC00"/>
                </a:solidFill>
              </a:rPr>
              <a:t>Side chain</a:t>
            </a:r>
          </a:p>
          <a:p>
            <a:r>
              <a:rPr lang="en-US" altLang="zh-TW" sz="2800" dirty="0"/>
              <a:t>The 20 types only differ in the side chain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4514" name="Picture 2" descr="File:AminoAcidball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828800"/>
            <a:ext cx="4011930" cy="28575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</a:t>
            </a:r>
            <a:endParaRPr lang="zh-TW" altLang="en-US" sz="1200"/>
          </a:p>
        </p:txBody>
      </p:sp>
      <p:sp>
        <p:nvSpPr>
          <p:cNvPr id="9" name="Rectangle 8"/>
          <p:cNvSpPr/>
          <p:nvPr/>
        </p:nvSpPr>
        <p:spPr>
          <a:xfrm>
            <a:off x="5181600" y="2667000"/>
            <a:ext cx="1066800" cy="144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7239000" y="1828800"/>
            <a:ext cx="1524000" cy="25146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6400800" y="3886200"/>
            <a:ext cx="609600" cy="685800"/>
          </a:xfrm>
          <a:prstGeom prst="rect">
            <a:avLst/>
          </a:prstGeom>
          <a:noFill/>
          <a:ln w="381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Amino acids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20 common types (side chains in </a:t>
            </a:r>
            <a:r>
              <a:rPr lang="en-US" altLang="zh-TW" dirty="0">
                <a:solidFill>
                  <a:srgbClr val="0000FF"/>
                </a:solidFill>
              </a:rPr>
              <a:t>blue</a:t>
            </a:r>
            <a:r>
              <a:rPr lang="en-US" altLang="zh-TW" dirty="0"/>
              <a:t>):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http://www.molecularstation.com/molecular-biology-images/data/510/</a:t>
            </a:r>
            <a:r>
              <a:rPr lang="en-US" altLang="zh-TW" sz="1200" dirty="0" err="1"/>
              <a:t>AminoAcids.gif</a:t>
            </a:r>
            <a:endParaRPr lang="zh-TW" altLang="en-US" sz="1200" dirty="0"/>
          </a:p>
        </p:txBody>
      </p:sp>
      <p:pic>
        <p:nvPicPr>
          <p:cNvPr id="65538" name="Picture 2" descr="http://www.molecularstation.com/molecular-biology-images/data/510/AminoAcid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828800"/>
            <a:ext cx="3810000" cy="379095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953000" y="1828800"/>
            <a:ext cx="3505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A protein can be represented by a string with the alphabet {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H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K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L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altLang="zh-TW" sz="2800" dirty="0"/>
              <a:t>}</a:t>
            </a:r>
          </a:p>
          <a:p>
            <a:pPr marL="355600" lvl="1" indent="-355600">
              <a:buFont typeface="Arial" pitchFamily="34" charset="0"/>
              <a:buChar char="•"/>
            </a:pPr>
            <a:r>
              <a:rPr lang="en-US" altLang="zh-TW" sz="2800" dirty="0"/>
              <a:t>Which 6 are missing?</a:t>
            </a:r>
          </a:p>
          <a:p>
            <a:pPr marL="355600" lvl="1" indent="-355600">
              <a:buFont typeface="Arial" pitchFamily="34" charset="0"/>
              <a:buChar char="•"/>
            </a:pP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J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U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zh-TW" sz="2800" dirty="0"/>
              <a:t>, </a:t>
            </a:r>
            <a:r>
              <a:rPr lang="en-US" altLang="zh-TW" sz="2800" dirty="0">
                <a:latin typeface="Courier New" pitchFamily="49" charset="0"/>
                <a:cs typeface="Courier New" pitchFamily="49" charset="0"/>
              </a:rPr>
              <a:t>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RNA to protein: Translation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876800" cy="505936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RNA enters a big machinery (the ribosome), free amino acids assemble into a chain according to the RNA sequence</a:t>
            </a:r>
          </a:p>
          <a:p>
            <a:pPr lvl="1"/>
            <a:r>
              <a:rPr lang="en-US" altLang="zh-TW" sz="2000" dirty="0"/>
              <a:t>These RNAs deliver messages from DNA to protein, that’s why they are called “messenger RNAs” (mRNAs)</a:t>
            </a:r>
          </a:p>
          <a:p>
            <a:pPr lvl="1"/>
            <a:r>
              <a:rPr lang="en-US" altLang="zh-TW" sz="2000" dirty="0"/>
              <a:t>Again, some signals determine where translation should start and where to stop. The remaining parts are called the “untranslated regions” (UTRs)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http://www.eurekadiscoveries.com/wp-content/uploads/2010/06/Peptide_syn.png, Wikipedia</a:t>
            </a:r>
            <a:endParaRPr lang="zh-TW" altLang="en-US" sz="1200" dirty="0"/>
          </a:p>
        </p:txBody>
      </p:sp>
      <p:pic>
        <p:nvPicPr>
          <p:cNvPr id="66562" name="Picture 2" descr="http://www.eurekadiscoveries.com/wp-content/uploads/2010/06/Peptide_sy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447800"/>
            <a:ext cx="3658434" cy="2337333"/>
          </a:xfrm>
          <a:prstGeom prst="rect">
            <a:avLst/>
          </a:prstGeom>
          <a:noFill/>
        </p:spPr>
      </p:pic>
      <p:pic>
        <p:nvPicPr>
          <p:cNvPr id="66564" name="Picture 4" descr="File:MRNA structure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4724400"/>
            <a:ext cx="6858000" cy="1285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Coding table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How to determine which amino acid to add?</a:t>
            </a:r>
          </a:p>
          <a:p>
            <a:pPr lvl="1"/>
            <a:r>
              <a:rPr lang="en-US" altLang="zh-TW" sz="2400" dirty="0"/>
              <a:t>Every three nucleotides form a unit called “codon”</a:t>
            </a:r>
          </a:p>
          <a:p>
            <a:pPr lvl="1"/>
            <a:r>
              <a:rPr lang="en-US" altLang="zh-TW" sz="2400" dirty="0"/>
              <a:t>The amino acid to add is based on the codon</a:t>
            </a:r>
          </a:p>
          <a:p>
            <a:pPr lvl="1"/>
            <a:r>
              <a:rPr lang="en-US" altLang="zh-TW" sz="2400" dirty="0"/>
              <a:t>Note: start/stop, redundancy</a:t>
            </a:r>
            <a:endParaRPr lang="zh-TW" alt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</a:t>
            </a:r>
            <a:endParaRPr lang="zh-TW" altLang="en-US" sz="1200"/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 cstate="print"/>
          <a:srcRect l="13470" t="20430" r="31479" b="18280"/>
          <a:stretch>
            <a:fillRect/>
          </a:stretch>
        </p:blipFill>
        <p:spPr bwMode="auto">
          <a:xfrm>
            <a:off x="2057400" y="2903236"/>
            <a:ext cx="5013938" cy="304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Tuesdays 16:30 – 17:15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Thursdays 12:30 – 14:15</a:t>
            </a:r>
          </a:p>
          <a:p>
            <a:r>
              <a:rPr lang="en-US" altLang="zh-TW" dirty="0"/>
              <a:t>Focusing on concepts and short examples/exercises</a:t>
            </a:r>
          </a:p>
          <a:p>
            <a:r>
              <a:rPr lang="en-US" altLang="zh-TW" dirty="0"/>
              <a:t>We will have various interactive activities to keep you awake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18-Aug-2020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process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5181600" cy="5059363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dirty="0"/>
              <a:t>Now the meaning of “coding strand” is clear: the final amino acid sequence can be read out from the coding strand</a:t>
            </a:r>
          </a:p>
          <a:p>
            <a:r>
              <a:rPr lang="en-US" altLang="zh-TW" dirty="0"/>
              <a:t>Note:</a:t>
            </a:r>
          </a:p>
          <a:p>
            <a:pPr lvl="1"/>
            <a:r>
              <a:rPr lang="en-US" altLang="zh-TW" dirty="0"/>
              <a:t>Not all RNAs are translated. Those do not are called non-coding RNAs (ncRNAs)</a:t>
            </a:r>
          </a:p>
          <a:p>
            <a:pPr lvl="1"/>
            <a:r>
              <a:rPr lang="en-US" altLang="zh-TW" dirty="0"/>
              <a:t>When two amino acids join together to form a peptide bond, a water molecule is expelled. Therefore the remaining is called a “residue”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2" descr="http://upload.wikimedia.org/wikipedia/commons/6/68/Central_Dogma_of_Molecular_Biochemistry_with_Enzym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850" y="1371600"/>
            <a:ext cx="3028950" cy="370522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</a:t>
            </a:r>
            <a:endParaRPr lang="zh-TW" altLang="en-US"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Coding and template strands revisited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800600" cy="505936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If we specify the sequence of a gene, we always specify its sequence on the coding strand</a:t>
            </a:r>
            <a:endParaRPr lang="zh-TW" altLang="en-US" sz="2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 cstate="print"/>
          <a:srcRect l="13470" t="20430" r="31479" b="18280"/>
          <a:stretch>
            <a:fillRect/>
          </a:stretch>
        </p:blipFill>
        <p:spPr bwMode="auto">
          <a:xfrm>
            <a:off x="5410200" y="1219200"/>
            <a:ext cx="3581384" cy="217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02249" y="3276600"/>
            <a:ext cx="77463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1617663" algn="l"/>
              </a:tabLst>
            </a:pPr>
            <a:r>
              <a:rPr lang="en-US" altLang="zh-TW" dirty="0">
                <a:latin typeface="+mj-lt"/>
                <a:cs typeface="Courier New" pitchFamily="49" charset="0"/>
              </a:rPr>
              <a:t>DNA</a:t>
            </a:r>
          </a:p>
          <a:p>
            <a:pPr>
              <a:tabLst>
                <a:tab pos="1617663" algn="l"/>
              </a:tabLst>
            </a:pPr>
            <a:r>
              <a:rPr lang="en-US" altLang="zh-TW" dirty="0">
                <a:latin typeface="+mj-lt"/>
                <a:cs typeface="Courier New" pitchFamily="49" charset="0"/>
              </a:rPr>
              <a:t>Coding strand:</a:t>
            </a:r>
            <a:r>
              <a:rPr lang="en-US" altLang="zh-TW" dirty="0">
                <a:solidFill>
                  <a:schemeClr val="accent2"/>
                </a:solidFill>
                <a:latin typeface="+mj-lt"/>
                <a:cs typeface="Courier New" pitchFamily="49" charset="0"/>
              </a:rPr>
              <a:t>	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5’-</a:t>
            </a:r>
            <a:r>
              <a:rPr lang="en-US" altLang="zh-TW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CGACATGGAGG</a:t>
            </a:r>
            <a:r>
              <a:rPr lang="en-US" altLang="zh-TW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GTCCAG</a:t>
            </a:r>
            <a:r>
              <a:rPr lang="en-US" altLang="zh-TW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TGAAATGCTATTAACGTG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-3’</a:t>
            </a:r>
          </a:p>
          <a:p>
            <a:pPr>
              <a:tabLst>
                <a:tab pos="1617663" algn="l"/>
              </a:tabLst>
            </a:pPr>
            <a:r>
              <a:rPr lang="en-US" altLang="zh-TW" dirty="0">
                <a:cs typeface="Courier New" pitchFamily="49" charset="0"/>
              </a:rPr>
              <a:t>Template strand:</a:t>
            </a:r>
            <a:r>
              <a:rPr lang="en-US" altLang="zh-TW" dirty="0">
                <a:solidFill>
                  <a:schemeClr val="accent2"/>
                </a:solidFill>
                <a:cs typeface="Courier New" pitchFamily="49" charset="0"/>
              </a:rPr>
              <a:t>	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3’-</a:t>
            </a:r>
            <a:r>
              <a:rPr lang="en-US" altLang="zh-TW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GCTGTACCTCC</a:t>
            </a:r>
            <a:r>
              <a:rPr lang="en-US" altLang="zh-TW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CAGGTC</a:t>
            </a:r>
            <a:r>
              <a:rPr lang="en-US" altLang="zh-TW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ACTTTACGATAATTGCAC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-5’</a:t>
            </a:r>
            <a:endParaRPr lang="zh-TW" altLang="en-US" b="1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1617663" algn="l"/>
              </a:tabLst>
            </a:pPr>
            <a:endParaRPr lang="en-US" altLang="zh-TW" dirty="0">
              <a:cs typeface="Courier New" pitchFamily="49" charset="0"/>
            </a:endParaRPr>
          </a:p>
          <a:p>
            <a:pPr>
              <a:tabLst>
                <a:tab pos="1617663" algn="l"/>
              </a:tabLst>
            </a:pPr>
            <a:r>
              <a:rPr lang="en-US" altLang="zh-TW" dirty="0">
                <a:cs typeface="Courier New" pitchFamily="49" charset="0"/>
              </a:rPr>
              <a:t>RNA</a:t>
            </a:r>
          </a:p>
          <a:p>
            <a:pPr>
              <a:tabLst>
                <a:tab pos="1617663" algn="l"/>
              </a:tabLst>
            </a:pPr>
            <a:r>
              <a:rPr lang="en-US" altLang="zh-TW" dirty="0">
                <a:cs typeface="Courier New" pitchFamily="49" charset="0"/>
              </a:rPr>
              <a:t>Pre-mRNA:</a:t>
            </a:r>
            <a:r>
              <a:rPr lang="en-US" altLang="zh-TW" dirty="0">
                <a:solidFill>
                  <a:schemeClr val="accent2"/>
                </a:solidFill>
                <a:cs typeface="Courier New" pitchFamily="49" charset="0"/>
              </a:rPr>
              <a:t>	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5’-</a:t>
            </a:r>
            <a:r>
              <a:rPr lang="en-US" altLang="zh-TW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CGACAUGGAGG</a:t>
            </a:r>
            <a:r>
              <a:rPr lang="en-US" altLang="zh-TW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GUCCAG</a:t>
            </a:r>
            <a:r>
              <a:rPr lang="en-US" altLang="zh-TW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UGAAAUGCUAUUAACGUG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-3’</a:t>
            </a:r>
            <a:endParaRPr lang="en-US" altLang="zh-TW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1617663" algn="l"/>
              </a:tabLst>
            </a:pPr>
            <a:r>
              <a:rPr lang="en-US" altLang="zh-TW" dirty="0">
                <a:cs typeface="Courier New" pitchFamily="49" charset="0"/>
              </a:rPr>
              <a:t>Mature mRNA:</a:t>
            </a:r>
            <a:r>
              <a:rPr lang="en-US" altLang="zh-TW" dirty="0">
                <a:solidFill>
                  <a:schemeClr val="accent2"/>
                </a:solidFill>
                <a:cs typeface="Courier New" pitchFamily="49" charset="0"/>
              </a:rPr>
              <a:t>	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5’-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CGAC</a:t>
            </a:r>
            <a:r>
              <a:rPr lang="en-US" altLang="zh-TW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AUG</a:t>
            </a:r>
            <a:r>
              <a:rPr lang="en-US" altLang="zh-TW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GAG</a:t>
            </a:r>
            <a:r>
              <a:rPr lang="en-US" altLang="zh-TW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altLang="zh-TW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zh-TW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UG</a:t>
            </a:r>
            <a:r>
              <a:rPr lang="en-US" altLang="zh-TW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AAA</a:t>
            </a:r>
            <a:r>
              <a:rPr lang="en-US" altLang="zh-TW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UGC</a:t>
            </a:r>
            <a:r>
              <a:rPr lang="en-US" altLang="zh-TW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UAU</a:t>
            </a:r>
            <a:r>
              <a:rPr lang="en-US" altLang="zh-TW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UAA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CGUG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-3’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1617663" algn="l"/>
              </a:tabLst>
            </a:pPr>
            <a:endParaRPr lang="en-US" altLang="zh-TW" dirty="0">
              <a:cs typeface="Courier New" pitchFamily="49" charset="0"/>
            </a:endParaRPr>
          </a:p>
          <a:p>
            <a:pPr>
              <a:tabLst>
                <a:tab pos="1617663" algn="l"/>
              </a:tabLst>
            </a:pPr>
            <a:r>
              <a:rPr lang="en-US" altLang="zh-TW" dirty="0">
                <a:cs typeface="Courier New" pitchFamily="49" charset="0"/>
              </a:rPr>
              <a:t>Amino acids:</a:t>
            </a:r>
            <a:r>
              <a:rPr lang="en-US" altLang="zh-TW" dirty="0">
                <a:solidFill>
                  <a:schemeClr val="accent2"/>
                </a:solidFill>
                <a:cs typeface="Courier New" pitchFamily="49" charset="0"/>
              </a:rPr>
              <a:t>	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NH3-</a:t>
            </a:r>
            <a:r>
              <a:rPr lang="en-US" altLang="zh-TW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  E        V  K  C  Y  *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-COOH</a:t>
            </a:r>
            <a:endParaRPr lang="en-US" altLang="zh-TW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67600" y="3962400"/>
            <a:ext cx="1600200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Key:</a:t>
            </a:r>
          </a:p>
          <a:p>
            <a:r>
              <a:rPr lang="en-US" altLang="zh-TW" sz="1600" dirty="0">
                <a:solidFill>
                  <a:schemeClr val="accent4"/>
                </a:solidFill>
              </a:rPr>
              <a:t>Intron</a:t>
            </a:r>
          </a:p>
          <a:p>
            <a:r>
              <a:rPr lang="en-US" altLang="zh-TW" sz="1600" dirty="0">
                <a:solidFill>
                  <a:schemeClr val="accent2"/>
                </a:solidFill>
              </a:rPr>
              <a:t>Exons</a:t>
            </a:r>
          </a:p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Untranslated regions (UTRs)</a:t>
            </a:r>
          </a:p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Coding sequence (CDS)</a:t>
            </a:r>
            <a:endParaRPr lang="zh-TW" altLang="en-US" sz="16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Wikipedia</a:t>
            </a:r>
            <a:endParaRPr lang="zh-TW" altLang="en-US" sz="1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Quick quiz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8650" indent="-514350">
              <a:buFont typeface="+mj-lt"/>
              <a:buAutoNum type="arabicPeriod" startAt="2"/>
            </a:pPr>
            <a:r>
              <a:rPr lang="en-US" altLang="zh-TW" dirty="0"/>
              <a:t>What information do we need to fully identify a genomic location?</a:t>
            </a:r>
          </a:p>
          <a:p>
            <a:pPr marL="971550" lvl="1" indent="-457200"/>
            <a:r>
              <a:rPr lang="en-US" altLang="zh-TW" dirty="0">
                <a:cs typeface="Courier New" pitchFamily="49" charset="0"/>
              </a:rPr>
              <a:t>Chromosome, position, strand</a:t>
            </a:r>
          </a:p>
          <a:p>
            <a:pPr marL="628650" indent="-514350">
              <a:buFont typeface="+mj-lt"/>
              <a:buAutoNum type="arabicPeriod" startAt="3"/>
            </a:pPr>
            <a:r>
              <a:rPr lang="en-US" altLang="zh-TW" dirty="0">
                <a:cs typeface="Courier New" pitchFamily="49" charset="0"/>
              </a:rPr>
              <a:t>What information do we need to fully identify a genomic interval (e.g., a gene)?</a:t>
            </a:r>
          </a:p>
          <a:p>
            <a:pPr marL="1028700" lvl="1" indent="-514350"/>
            <a:r>
              <a:rPr lang="en-US" altLang="zh-TW" dirty="0">
                <a:cs typeface="Courier New" pitchFamily="49" charset="0"/>
              </a:rPr>
              <a:t>Chromosome, start position, end position, strand</a:t>
            </a:r>
          </a:p>
          <a:p>
            <a:pPr marL="628650" indent="-514350"/>
            <a:r>
              <a:rPr lang="en-US" altLang="zh-TW" dirty="0">
                <a:cs typeface="Courier New" pitchFamily="49" charset="0"/>
              </a:rPr>
              <a:t>Note: Most biologists implicitly assume a “1-based, both sides inclusive” indexing scheme</a:t>
            </a:r>
          </a:p>
          <a:p>
            <a:pPr marL="1028700" lvl="1" indent="-514350"/>
            <a:r>
              <a:rPr lang="en-US" altLang="zh-TW" dirty="0">
                <a:cs typeface="Courier New" pitchFamily="49" charset="0"/>
              </a:rPr>
              <a:t>Which means the first position is counted as 1, and chr1:10-20 means the tenth to twentieth positions (11 positions/nucleotides/base pairs in total)</a:t>
            </a:r>
          </a:p>
          <a:p>
            <a:pPr marL="1028700" lvl="1" indent="-514350"/>
            <a:r>
              <a:rPr lang="en-US" altLang="zh-TW" dirty="0">
                <a:cs typeface="Courier New" pitchFamily="49" charset="0"/>
              </a:rPr>
              <a:t>We will also assume this indexing scheme except when we deal with some particular file formats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 descr="File:Main protein structure levels en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5540" y="1234440"/>
            <a:ext cx="2613660" cy="45567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5791200" cy="505936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RNA and proteins are not simply long chains of molecules. Like DNA, they are highly structured.</a:t>
            </a:r>
          </a:p>
          <a:p>
            <a:r>
              <a:rPr lang="en-US" altLang="zh-TW" sz="2800" dirty="0"/>
              <a:t>Function is related to structure.</a:t>
            </a:r>
            <a:endParaRPr lang="zh-TW" altLang="en-US" sz="2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Scientific American, http://www.wiley.com/college/boyer/0470003790/structure/tRNA/trna_diagram.gif, Wikipedia</a:t>
            </a:r>
            <a:endParaRPr lang="zh-TW" altLang="en-US" sz="1200" dirty="0"/>
          </a:p>
        </p:txBody>
      </p:sp>
      <p:pic>
        <p:nvPicPr>
          <p:cNvPr id="70658" name="Picture 2" descr="http://www.wiley.com/college/boyer/0470003790/structure/tRNA/trna_diagram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3009900"/>
            <a:ext cx="2286000" cy="278130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" y="2895600"/>
            <a:ext cx="2907506" cy="301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 of Class Topics</a:t>
            </a:r>
            <a:endParaRPr lang="zh-TW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Part 4</a:t>
            </a:r>
            <a:endParaRPr lang="zh-TW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Tentative class schedule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Topics and tasks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/>
        </p:nvGraphicFramePr>
        <p:xfrm>
          <a:off x="457200" y="1676400"/>
          <a:ext cx="8305800" cy="3332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655">
                <a:tc>
                  <a:txBody>
                    <a:bodyPr/>
                    <a:lstStyle/>
                    <a:p>
                      <a:r>
                        <a:rPr lang="en-US" altLang="zh-TW" dirty="0"/>
                        <a:t>Week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Topic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Tasks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647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655">
                <a:tc>
                  <a:txBody>
                    <a:bodyPr/>
                    <a:lstStyle/>
                    <a:p>
                      <a:r>
                        <a:rPr lang="en-US" altLang="zh-TW" dirty="0"/>
                        <a:t>2-4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Optimal and heuristic sequence alignment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Assignment</a:t>
                      </a:r>
                      <a:r>
                        <a:rPr lang="en-US" altLang="zh-TW" baseline="0" dirty="0"/>
                        <a:t> #1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647">
                <a:tc>
                  <a:txBody>
                    <a:bodyPr/>
                    <a:lstStyle/>
                    <a:p>
                      <a:r>
                        <a:rPr lang="en-US" altLang="zh-TW" dirty="0"/>
                        <a:t>5-6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Short read alignment and sequence assembly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#2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655">
                <a:tc>
                  <a:txBody>
                    <a:bodyPr/>
                    <a:lstStyle/>
                    <a:p>
                      <a:r>
                        <a:rPr lang="en-US" altLang="zh-TW" dirty="0"/>
                        <a:t>7-9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Sequence motifs and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probabilistic models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Assignment #3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Mid-term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exam.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655">
                <a:tc>
                  <a:txBody>
                    <a:bodyPr/>
                    <a:lstStyle/>
                    <a:p>
                      <a:r>
                        <a:rPr lang="en-US" altLang="zh-TW" dirty="0"/>
                        <a:t>10-11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</a:t>
                      </a:r>
                      <a:r>
                        <a:rPr lang="en-US" altLang="zh-TW" baseline="0" dirty="0"/>
                        <a:t>hylogenetic trees and inheritance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Assignment #4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239"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Clustering algorithms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239"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RNA secondary structures prediction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Assignment #5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Tentative class schedule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/>
              <a:t>Biological objects, data representation and algorithms</a:t>
            </a:r>
            <a:endParaRPr lang="zh-TW" alt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2780454"/>
              </p:ext>
            </p:extLst>
          </p:nvPr>
        </p:nvGraphicFramePr>
        <p:xfrm>
          <a:off x="228600" y="1676400"/>
          <a:ext cx="86868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2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3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655">
                <a:tc>
                  <a:txBody>
                    <a:bodyPr/>
                    <a:lstStyle/>
                    <a:p>
                      <a:r>
                        <a:rPr lang="en-US" altLang="zh-TW" dirty="0"/>
                        <a:t>Week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Biological objects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Data representation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Some technical topics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655">
                <a:tc>
                  <a:txBody>
                    <a:bodyPr/>
                    <a:lstStyle/>
                    <a:p>
                      <a:r>
                        <a:rPr lang="en-US" altLang="zh-TW" dirty="0"/>
                        <a:t>2-4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DNA, RNA,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dirty="0"/>
                        <a:t>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Strings</a:t>
                      </a:r>
                    </a:p>
                    <a:p>
                      <a:r>
                        <a:rPr lang="en-US" altLang="zh-TW" dirty="0"/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Dynamic programming, BLAST, FASTA, ClustalW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647">
                <a:tc>
                  <a:txBody>
                    <a:bodyPr/>
                    <a:lstStyle/>
                    <a:p>
                      <a:r>
                        <a:rPr lang="en-US" altLang="zh-TW" dirty="0"/>
                        <a:t>5-6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DNA, RNA, Proteins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Strings</a:t>
                      </a:r>
                    </a:p>
                    <a:p>
                      <a:r>
                        <a:rPr lang="en-US" altLang="zh-TW" dirty="0"/>
                        <a:t>Graphs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Suffix trie/tree/array, Burrows-Wheeler transform, De Bruijn graph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655">
                <a:tc>
                  <a:txBody>
                    <a:bodyPr/>
                    <a:lstStyle/>
                    <a:p>
                      <a:r>
                        <a:rPr lang="en-US" altLang="zh-TW" dirty="0"/>
                        <a:t>7-9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DNA, RNA, Proteins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Strings</a:t>
                      </a:r>
                    </a:p>
                    <a:p>
                      <a:r>
                        <a:rPr lang="en-US" altLang="zh-TW" dirty="0"/>
                        <a:t>Probability models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Hidden Markov</a:t>
                      </a:r>
                      <a:r>
                        <a:rPr lang="en-US" altLang="zh-TW" baseline="0" dirty="0"/>
                        <a:t> models, Naive Bayes, Logistic regression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647">
                <a:tc>
                  <a:txBody>
                    <a:bodyPr/>
                    <a:lstStyle/>
                    <a:p>
                      <a:r>
                        <a:rPr lang="en-US" altLang="zh-TW" dirty="0"/>
                        <a:t>10-11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DNA, 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Trees</a:t>
                      </a:r>
                    </a:p>
                    <a:p>
                      <a:r>
                        <a:rPr lang="en-US" altLang="zh-TW" dirty="0"/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Maximum parsimony, maximum</a:t>
                      </a:r>
                      <a:r>
                        <a:rPr lang="en-US" altLang="zh-TW" baseline="0" dirty="0"/>
                        <a:t> likelihood, UPGMA, Neighbor-joining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239"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All, and their activities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Matrices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k-means, hierarchical clustering, heap, quad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239"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RNA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Strings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Dynamic</a:t>
                      </a:r>
                      <a:r>
                        <a:rPr lang="en-US" altLang="zh-TW" baseline="0" dirty="0"/>
                        <a:t> programming, stochastic context-free grammar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Case Study, Summary and Further Readings</a:t>
            </a:r>
            <a:endParaRPr lang="zh-TW" alt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Epilogue</a:t>
            </a:r>
            <a:endParaRPr lang="zh-TW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Case study: Mutation and disease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5029200" cy="5059363"/>
          </a:xfrm>
        </p:spPr>
        <p:txBody>
          <a:bodyPr/>
          <a:lstStyle/>
          <a:p>
            <a:r>
              <a:rPr lang="en-US" altLang="zh-TW" dirty="0"/>
              <a:t>Classic example: Sickle-cell Anemia</a:t>
            </a:r>
          </a:p>
          <a:p>
            <a:pPr lvl="1"/>
            <a:r>
              <a:rPr lang="en-US" altLang="zh-TW" dirty="0"/>
              <a:t>Normal red blood cells are round and flexible, able to carry oxygen and travel through blood vessels</a:t>
            </a:r>
          </a:p>
          <a:p>
            <a:pPr lvl="1"/>
            <a:r>
              <a:rPr lang="en-US" altLang="zh-TW" dirty="0"/>
              <a:t>People with Sickle-cell Anemia have red blood cells that look like a sickle and get stuck in blood vessels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18-Aug-2020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2050" name="Picture 2" descr="http://learn.genetics.utah.edu/content/disorders/whataregd/sicklecell/images/sicklecell.jpg"/>
          <p:cNvPicPr>
            <a:picLocks noChangeAspect="1" noChangeArrowheads="1"/>
          </p:cNvPicPr>
          <p:nvPr/>
        </p:nvPicPr>
        <p:blipFill>
          <a:blip r:embed="rId2" cstate="print"/>
          <a:srcRect t="21779"/>
          <a:stretch>
            <a:fillRect/>
          </a:stretch>
        </p:blipFill>
        <p:spPr bwMode="auto">
          <a:xfrm>
            <a:off x="5638800" y="1914525"/>
            <a:ext cx="2857500" cy="410527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http://learn.genetics.utah.edu/content/disorders/whataregd/sicklecell/images/sicklecell.jpg; Wikipedia</a:t>
            </a:r>
            <a:endParaRPr lang="zh-TW" altLang="en-US" sz="1200" dirty="0"/>
          </a:p>
        </p:txBody>
      </p:sp>
      <p:sp>
        <p:nvSpPr>
          <p:cNvPr id="12" name="Freeform 11"/>
          <p:cNvSpPr/>
          <p:nvPr/>
        </p:nvSpPr>
        <p:spPr>
          <a:xfrm>
            <a:off x="5612587" y="1817826"/>
            <a:ext cx="1038150" cy="339619"/>
          </a:xfrm>
          <a:custGeom>
            <a:avLst/>
            <a:gdLst>
              <a:gd name="connsiteX0" fmla="*/ 131674 w 673341"/>
              <a:gd name="connsiteY0" fmla="*/ 248717 h 262810"/>
              <a:gd name="connsiteX1" fmla="*/ 131674 w 673341"/>
              <a:gd name="connsiteY1" fmla="*/ 248717 h 262810"/>
              <a:gd name="connsiteX2" fmla="*/ 182880 w 673341"/>
              <a:gd name="connsiteY2" fmla="*/ 212141 h 262810"/>
              <a:gd name="connsiteX3" fmla="*/ 226771 w 673341"/>
              <a:gd name="connsiteY3" fmla="*/ 226771 h 262810"/>
              <a:gd name="connsiteX4" fmla="*/ 248717 w 673341"/>
              <a:gd name="connsiteY4" fmla="*/ 234086 h 262810"/>
              <a:gd name="connsiteX5" fmla="*/ 263347 w 673341"/>
              <a:gd name="connsiteY5" fmla="*/ 248717 h 262810"/>
              <a:gd name="connsiteX6" fmla="*/ 329184 w 673341"/>
              <a:gd name="connsiteY6" fmla="*/ 248717 h 262810"/>
              <a:gd name="connsiteX7" fmla="*/ 351130 w 673341"/>
              <a:gd name="connsiteY7" fmla="*/ 234086 h 262810"/>
              <a:gd name="connsiteX8" fmla="*/ 373075 w 673341"/>
              <a:gd name="connsiteY8" fmla="*/ 226771 h 262810"/>
              <a:gd name="connsiteX9" fmla="*/ 409651 w 673341"/>
              <a:gd name="connsiteY9" fmla="*/ 197510 h 262810"/>
              <a:gd name="connsiteX10" fmla="*/ 446227 w 673341"/>
              <a:gd name="connsiteY10" fmla="*/ 175565 h 262810"/>
              <a:gd name="connsiteX11" fmla="*/ 460858 w 673341"/>
              <a:gd name="connsiteY11" fmla="*/ 160934 h 262810"/>
              <a:gd name="connsiteX12" fmla="*/ 504749 w 673341"/>
              <a:gd name="connsiteY12" fmla="*/ 146304 h 262810"/>
              <a:gd name="connsiteX13" fmla="*/ 526695 w 673341"/>
              <a:gd name="connsiteY13" fmla="*/ 138989 h 262810"/>
              <a:gd name="connsiteX14" fmla="*/ 541325 w 673341"/>
              <a:gd name="connsiteY14" fmla="*/ 124358 h 262810"/>
              <a:gd name="connsiteX15" fmla="*/ 585216 w 673341"/>
              <a:gd name="connsiteY15" fmla="*/ 102413 h 262810"/>
              <a:gd name="connsiteX16" fmla="*/ 599847 w 673341"/>
              <a:gd name="connsiteY16" fmla="*/ 87782 h 262810"/>
              <a:gd name="connsiteX17" fmla="*/ 636423 w 673341"/>
              <a:gd name="connsiteY17" fmla="*/ 58521 h 262810"/>
              <a:gd name="connsiteX18" fmla="*/ 665683 w 673341"/>
              <a:gd name="connsiteY18" fmla="*/ 21945 h 262810"/>
              <a:gd name="connsiteX19" fmla="*/ 577901 w 673341"/>
              <a:gd name="connsiteY19" fmla="*/ 0 h 262810"/>
              <a:gd name="connsiteX20" fmla="*/ 80467 w 673341"/>
              <a:gd name="connsiteY20" fmla="*/ 7315 h 262810"/>
              <a:gd name="connsiteX21" fmla="*/ 51207 w 673341"/>
              <a:gd name="connsiteY21" fmla="*/ 14630 h 262810"/>
              <a:gd name="connsiteX22" fmla="*/ 0 w 673341"/>
              <a:gd name="connsiteY22" fmla="*/ 21945 h 262810"/>
              <a:gd name="connsiteX23" fmla="*/ 7315 w 673341"/>
              <a:gd name="connsiteY23" fmla="*/ 87782 h 262810"/>
              <a:gd name="connsiteX24" fmla="*/ 51207 w 673341"/>
              <a:gd name="connsiteY24" fmla="*/ 146304 h 262810"/>
              <a:gd name="connsiteX25" fmla="*/ 73152 w 673341"/>
              <a:gd name="connsiteY25" fmla="*/ 182880 h 262810"/>
              <a:gd name="connsiteX26" fmla="*/ 95098 w 673341"/>
              <a:gd name="connsiteY26" fmla="*/ 219456 h 262810"/>
              <a:gd name="connsiteX27" fmla="*/ 131674 w 673341"/>
              <a:gd name="connsiteY27" fmla="*/ 248717 h 262810"/>
              <a:gd name="connsiteX0" fmla="*/ 131674 w 673341"/>
              <a:gd name="connsiteY0" fmla="*/ 241402 h 255495"/>
              <a:gd name="connsiteX1" fmla="*/ 131674 w 673341"/>
              <a:gd name="connsiteY1" fmla="*/ 241402 h 255495"/>
              <a:gd name="connsiteX2" fmla="*/ 182880 w 673341"/>
              <a:gd name="connsiteY2" fmla="*/ 204826 h 255495"/>
              <a:gd name="connsiteX3" fmla="*/ 226771 w 673341"/>
              <a:gd name="connsiteY3" fmla="*/ 219456 h 255495"/>
              <a:gd name="connsiteX4" fmla="*/ 248717 w 673341"/>
              <a:gd name="connsiteY4" fmla="*/ 226771 h 255495"/>
              <a:gd name="connsiteX5" fmla="*/ 263347 w 673341"/>
              <a:gd name="connsiteY5" fmla="*/ 241402 h 255495"/>
              <a:gd name="connsiteX6" fmla="*/ 329184 w 673341"/>
              <a:gd name="connsiteY6" fmla="*/ 241402 h 255495"/>
              <a:gd name="connsiteX7" fmla="*/ 351130 w 673341"/>
              <a:gd name="connsiteY7" fmla="*/ 226771 h 255495"/>
              <a:gd name="connsiteX8" fmla="*/ 373075 w 673341"/>
              <a:gd name="connsiteY8" fmla="*/ 219456 h 255495"/>
              <a:gd name="connsiteX9" fmla="*/ 409651 w 673341"/>
              <a:gd name="connsiteY9" fmla="*/ 190195 h 255495"/>
              <a:gd name="connsiteX10" fmla="*/ 446227 w 673341"/>
              <a:gd name="connsiteY10" fmla="*/ 168250 h 255495"/>
              <a:gd name="connsiteX11" fmla="*/ 460858 w 673341"/>
              <a:gd name="connsiteY11" fmla="*/ 153619 h 255495"/>
              <a:gd name="connsiteX12" fmla="*/ 504749 w 673341"/>
              <a:gd name="connsiteY12" fmla="*/ 138989 h 255495"/>
              <a:gd name="connsiteX13" fmla="*/ 526695 w 673341"/>
              <a:gd name="connsiteY13" fmla="*/ 131674 h 255495"/>
              <a:gd name="connsiteX14" fmla="*/ 541325 w 673341"/>
              <a:gd name="connsiteY14" fmla="*/ 117043 h 255495"/>
              <a:gd name="connsiteX15" fmla="*/ 585216 w 673341"/>
              <a:gd name="connsiteY15" fmla="*/ 95098 h 255495"/>
              <a:gd name="connsiteX16" fmla="*/ 599847 w 673341"/>
              <a:gd name="connsiteY16" fmla="*/ 80467 h 255495"/>
              <a:gd name="connsiteX17" fmla="*/ 636423 w 673341"/>
              <a:gd name="connsiteY17" fmla="*/ 51206 h 255495"/>
              <a:gd name="connsiteX18" fmla="*/ 665683 w 673341"/>
              <a:gd name="connsiteY18" fmla="*/ 14630 h 255495"/>
              <a:gd name="connsiteX19" fmla="*/ 80467 w 673341"/>
              <a:gd name="connsiteY19" fmla="*/ 0 h 255495"/>
              <a:gd name="connsiteX20" fmla="*/ 51207 w 673341"/>
              <a:gd name="connsiteY20" fmla="*/ 7315 h 255495"/>
              <a:gd name="connsiteX21" fmla="*/ 0 w 673341"/>
              <a:gd name="connsiteY21" fmla="*/ 14630 h 255495"/>
              <a:gd name="connsiteX22" fmla="*/ 7315 w 673341"/>
              <a:gd name="connsiteY22" fmla="*/ 80467 h 255495"/>
              <a:gd name="connsiteX23" fmla="*/ 51207 w 673341"/>
              <a:gd name="connsiteY23" fmla="*/ 138989 h 255495"/>
              <a:gd name="connsiteX24" fmla="*/ 73152 w 673341"/>
              <a:gd name="connsiteY24" fmla="*/ 175565 h 255495"/>
              <a:gd name="connsiteX25" fmla="*/ 95098 w 673341"/>
              <a:gd name="connsiteY25" fmla="*/ 212141 h 255495"/>
              <a:gd name="connsiteX26" fmla="*/ 131674 w 673341"/>
              <a:gd name="connsiteY26" fmla="*/ 241402 h 255495"/>
              <a:gd name="connsiteX0" fmla="*/ 162154 w 703821"/>
              <a:gd name="connsiteY0" fmla="*/ 241402 h 255495"/>
              <a:gd name="connsiteX1" fmla="*/ 162154 w 703821"/>
              <a:gd name="connsiteY1" fmla="*/ 241402 h 255495"/>
              <a:gd name="connsiteX2" fmla="*/ 213360 w 703821"/>
              <a:gd name="connsiteY2" fmla="*/ 204826 h 255495"/>
              <a:gd name="connsiteX3" fmla="*/ 257251 w 703821"/>
              <a:gd name="connsiteY3" fmla="*/ 219456 h 255495"/>
              <a:gd name="connsiteX4" fmla="*/ 279197 w 703821"/>
              <a:gd name="connsiteY4" fmla="*/ 226771 h 255495"/>
              <a:gd name="connsiteX5" fmla="*/ 293827 w 703821"/>
              <a:gd name="connsiteY5" fmla="*/ 241402 h 255495"/>
              <a:gd name="connsiteX6" fmla="*/ 359664 w 703821"/>
              <a:gd name="connsiteY6" fmla="*/ 241402 h 255495"/>
              <a:gd name="connsiteX7" fmla="*/ 381610 w 703821"/>
              <a:gd name="connsiteY7" fmla="*/ 226771 h 255495"/>
              <a:gd name="connsiteX8" fmla="*/ 403555 w 703821"/>
              <a:gd name="connsiteY8" fmla="*/ 219456 h 255495"/>
              <a:gd name="connsiteX9" fmla="*/ 440131 w 703821"/>
              <a:gd name="connsiteY9" fmla="*/ 190195 h 255495"/>
              <a:gd name="connsiteX10" fmla="*/ 476707 w 703821"/>
              <a:gd name="connsiteY10" fmla="*/ 168250 h 255495"/>
              <a:gd name="connsiteX11" fmla="*/ 491338 w 703821"/>
              <a:gd name="connsiteY11" fmla="*/ 153619 h 255495"/>
              <a:gd name="connsiteX12" fmla="*/ 535229 w 703821"/>
              <a:gd name="connsiteY12" fmla="*/ 138989 h 255495"/>
              <a:gd name="connsiteX13" fmla="*/ 557175 w 703821"/>
              <a:gd name="connsiteY13" fmla="*/ 131674 h 255495"/>
              <a:gd name="connsiteX14" fmla="*/ 571805 w 703821"/>
              <a:gd name="connsiteY14" fmla="*/ 117043 h 255495"/>
              <a:gd name="connsiteX15" fmla="*/ 615696 w 703821"/>
              <a:gd name="connsiteY15" fmla="*/ 95098 h 255495"/>
              <a:gd name="connsiteX16" fmla="*/ 630327 w 703821"/>
              <a:gd name="connsiteY16" fmla="*/ 80467 h 255495"/>
              <a:gd name="connsiteX17" fmla="*/ 666903 w 703821"/>
              <a:gd name="connsiteY17" fmla="*/ 51206 h 255495"/>
              <a:gd name="connsiteX18" fmla="*/ 696163 w 703821"/>
              <a:gd name="connsiteY18" fmla="*/ 14630 h 255495"/>
              <a:gd name="connsiteX19" fmla="*/ 110947 w 703821"/>
              <a:gd name="connsiteY19" fmla="*/ 0 h 255495"/>
              <a:gd name="connsiteX20" fmla="*/ 30480 w 703821"/>
              <a:gd name="connsiteY20" fmla="*/ 14630 h 255495"/>
              <a:gd name="connsiteX21" fmla="*/ 37795 w 703821"/>
              <a:gd name="connsiteY21" fmla="*/ 80467 h 255495"/>
              <a:gd name="connsiteX22" fmla="*/ 81687 w 703821"/>
              <a:gd name="connsiteY22" fmla="*/ 138989 h 255495"/>
              <a:gd name="connsiteX23" fmla="*/ 103632 w 703821"/>
              <a:gd name="connsiteY23" fmla="*/ 175565 h 255495"/>
              <a:gd name="connsiteX24" fmla="*/ 125578 w 703821"/>
              <a:gd name="connsiteY24" fmla="*/ 212141 h 255495"/>
              <a:gd name="connsiteX25" fmla="*/ 162154 w 703821"/>
              <a:gd name="connsiteY25" fmla="*/ 241402 h 255495"/>
              <a:gd name="connsiteX0" fmla="*/ 131674 w 673341"/>
              <a:gd name="connsiteY0" fmla="*/ 237745 h 251838"/>
              <a:gd name="connsiteX1" fmla="*/ 131674 w 673341"/>
              <a:gd name="connsiteY1" fmla="*/ 237745 h 251838"/>
              <a:gd name="connsiteX2" fmla="*/ 182880 w 673341"/>
              <a:gd name="connsiteY2" fmla="*/ 201169 h 251838"/>
              <a:gd name="connsiteX3" fmla="*/ 226771 w 673341"/>
              <a:gd name="connsiteY3" fmla="*/ 215799 h 251838"/>
              <a:gd name="connsiteX4" fmla="*/ 248717 w 673341"/>
              <a:gd name="connsiteY4" fmla="*/ 223114 h 251838"/>
              <a:gd name="connsiteX5" fmla="*/ 263347 w 673341"/>
              <a:gd name="connsiteY5" fmla="*/ 237745 h 251838"/>
              <a:gd name="connsiteX6" fmla="*/ 329184 w 673341"/>
              <a:gd name="connsiteY6" fmla="*/ 237745 h 251838"/>
              <a:gd name="connsiteX7" fmla="*/ 351130 w 673341"/>
              <a:gd name="connsiteY7" fmla="*/ 223114 h 251838"/>
              <a:gd name="connsiteX8" fmla="*/ 373075 w 673341"/>
              <a:gd name="connsiteY8" fmla="*/ 215799 h 251838"/>
              <a:gd name="connsiteX9" fmla="*/ 409651 w 673341"/>
              <a:gd name="connsiteY9" fmla="*/ 186538 h 251838"/>
              <a:gd name="connsiteX10" fmla="*/ 446227 w 673341"/>
              <a:gd name="connsiteY10" fmla="*/ 164593 h 251838"/>
              <a:gd name="connsiteX11" fmla="*/ 460858 w 673341"/>
              <a:gd name="connsiteY11" fmla="*/ 149962 h 251838"/>
              <a:gd name="connsiteX12" fmla="*/ 504749 w 673341"/>
              <a:gd name="connsiteY12" fmla="*/ 135332 h 251838"/>
              <a:gd name="connsiteX13" fmla="*/ 526695 w 673341"/>
              <a:gd name="connsiteY13" fmla="*/ 128017 h 251838"/>
              <a:gd name="connsiteX14" fmla="*/ 541325 w 673341"/>
              <a:gd name="connsiteY14" fmla="*/ 113386 h 251838"/>
              <a:gd name="connsiteX15" fmla="*/ 585216 w 673341"/>
              <a:gd name="connsiteY15" fmla="*/ 91441 h 251838"/>
              <a:gd name="connsiteX16" fmla="*/ 599847 w 673341"/>
              <a:gd name="connsiteY16" fmla="*/ 76810 h 251838"/>
              <a:gd name="connsiteX17" fmla="*/ 636423 w 673341"/>
              <a:gd name="connsiteY17" fmla="*/ 47549 h 251838"/>
              <a:gd name="connsiteX18" fmla="*/ 665683 w 673341"/>
              <a:gd name="connsiteY18" fmla="*/ 10973 h 251838"/>
              <a:gd name="connsiteX19" fmla="*/ 0 w 673341"/>
              <a:gd name="connsiteY19" fmla="*/ 10973 h 251838"/>
              <a:gd name="connsiteX20" fmla="*/ 7315 w 673341"/>
              <a:gd name="connsiteY20" fmla="*/ 76810 h 251838"/>
              <a:gd name="connsiteX21" fmla="*/ 51207 w 673341"/>
              <a:gd name="connsiteY21" fmla="*/ 135332 h 251838"/>
              <a:gd name="connsiteX22" fmla="*/ 73152 w 673341"/>
              <a:gd name="connsiteY22" fmla="*/ 171908 h 251838"/>
              <a:gd name="connsiteX23" fmla="*/ 95098 w 673341"/>
              <a:gd name="connsiteY23" fmla="*/ 208484 h 251838"/>
              <a:gd name="connsiteX24" fmla="*/ 131674 w 673341"/>
              <a:gd name="connsiteY24" fmla="*/ 237745 h 251838"/>
              <a:gd name="connsiteX0" fmla="*/ 131674 w 673341"/>
              <a:gd name="connsiteY0" fmla="*/ 237745 h 251838"/>
              <a:gd name="connsiteX1" fmla="*/ 131674 w 673341"/>
              <a:gd name="connsiteY1" fmla="*/ 237745 h 251838"/>
              <a:gd name="connsiteX2" fmla="*/ 196901 w 673341"/>
              <a:gd name="connsiteY2" fmla="*/ 227990 h 251838"/>
              <a:gd name="connsiteX3" fmla="*/ 226771 w 673341"/>
              <a:gd name="connsiteY3" fmla="*/ 215799 h 251838"/>
              <a:gd name="connsiteX4" fmla="*/ 248717 w 673341"/>
              <a:gd name="connsiteY4" fmla="*/ 223114 h 251838"/>
              <a:gd name="connsiteX5" fmla="*/ 263347 w 673341"/>
              <a:gd name="connsiteY5" fmla="*/ 237745 h 251838"/>
              <a:gd name="connsiteX6" fmla="*/ 329184 w 673341"/>
              <a:gd name="connsiteY6" fmla="*/ 237745 h 251838"/>
              <a:gd name="connsiteX7" fmla="*/ 351130 w 673341"/>
              <a:gd name="connsiteY7" fmla="*/ 223114 h 251838"/>
              <a:gd name="connsiteX8" fmla="*/ 373075 w 673341"/>
              <a:gd name="connsiteY8" fmla="*/ 215799 h 251838"/>
              <a:gd name="connsiteX9" fmla="*/ 409651 w 673341"/>
              <a:gd name="connsiteY9" fmla="*/ 186538 h 251838"/>
              <a:gd name="connsiteX10" fmla="*/ 446227 w 673341"/>
              <a:gd name="connsiteY10" fmla="*/ 164593 h 251838"/>
              <a:gd name="connsiteX11" fmla="*/ 460858 w 673341"/>
              <a:gd name="connsiteY11" fmla="*/ 149962 h 251838"/>
              <a:gd name="connsiteX12" fmla="*/ 504749 w 673341"/>
              <a:gd name="connsiteY12" fmla="*/ 135332 h 251838"/>
              <a:gd name="connsiteX13" fmla="*/ 526695 w 673341"/>
              <a:gd name="connsiteY13" fmla="*/ 128017 h 251838"/>
              <a:gd name="connsiteX14" fmla="*/ 541325 w 673341"/>
              <a:gd name="connsiteY14" fmla="*/ 113386 h 251838"/>
              <a:gd name="connsiteX15" fmla="*/ 585216 w 673341"/>
              <a:gd name="connsiteY15" fmla="*/ 91441 h 251838"/>
              <a:gd name="connsiteX16" fmla="*/ 599847 w 673341"/>
              <a:gd name="connsiteY16" fmla="*/ 76810 h 251838"/>
              <a:gd name="connsiteX17" fmla="*/ 636423 w 673341"/>
              <a:gd name="connsiteY17" fmla="*/ 47549 h 251838"/>
              <a:gd name="connsiteX18" fmla="*/ 665683 w 673341"/>
              <a:gd name="connsiteY18" fmla="*/ 10973 h 251838"/>
              <a:gd name="connsiteX19" fmla="*/ 0 w 673341"/>
              <a:gd name="connsiteY19" fmla="*/ 10973 h 251838"/>
              <a:gd name="connsiteX20" fmla="*/ 7315 w 673341"/>
              <a:gd name="connsiteY20" fmla="*/ 76810 h 251838"/>
              <a:gd name="connsiteX21" fmla="*/ 51207 w 673341"/>
              <a:gd name="connsiteY21" fmla="*/ 135332 h 251838"/>
              <a:gd name="connsiteX22" fmla="*/ 73152 w 673341"/>
              <a:gd name="connsiteY22" fmla="*/ 171908 h 251838"/>
              <a:gd name="connsiteX23" fmla="*/ 95098 w 673341"/>
              <a:gd name="connsiteY23" fmla="*/ 208484 h 251838"/>
              <a:gd name="connsiteX24" fmla="*/ 131674 w 673341"/>
              <a:gd name="connsiteY24" fmla="*/ 237745 h 251838"/>
              <a:gd name="connsiteX0" fmla="*/ 131674 w 673341"/>
              <a:gd name="connsiteY0" fmla="*/ 237745 h 251838"/>
              <a:gd name="connsiteX1" fmla="*/ 131674 w 673341"/>
              <a:gd name="connsiteY1" fmla="*/ 237745 h 251838"/>
              <a:gd name="connsiteX2" fmla="*/ 196901 w 673341"/>
              <a:gd name="connsiteY2" fmla="*/ 227990 h 251838"/>
              <a:gd name="connsiteX3" fmla="*/ 226771 w 673341"/>
              <a:gd name="connsiteY3" fmla="*/ 215799 h 251838"/>
              <a:gd name="connsiteX4" fmla="*/ 263347 w 673341"/>
              <a:gd name="connsiteY4" fmla="*/ 237745 h 251838"/>
              <a:gd name="connsiteX5" fmla="*/ 329184 w 673341"/>
              <a:gd name="connsiteY5" fmla="*/ 237745 h 251838"/>
              <a:gd name="connsiteX6" fmla="*/ 351130 w 673341"/>
              <a:gd name="connsiteY6" fmla="*/ 223114 h 251838"/>
              <a:gd name="connsiteX7" fmla="*/ 373075 w 673341"/>
              <a:gd name="connsiteY7" fmla="*/ 215799 h 251838"/>
              <a:gd name="connsiteX8" fmla="*/ 409651 w 673341"/>
              <a:gd name="connsiteY8" fmla="*/ 186538 h 251838"/>
              <a:gd name="connsiteX9" fmla="*/ 446227 w 673341"/>
              <a:gd name="connsiteY9" fmla="*/ 164593 h 251838"/>
              <a:gd name="connsiteX10" fmla="*/ 460858 w 673341"/>
              <a:gd name="connsiteY10" fmla="*/ 149962 h 251838"/>
              <a:gd name="connsiteX11" fmla="*/ 504749 w 673341"/>
              <a:gd name="connsiteY11" fmla="*/ 135332 h 251838"/>
              <a:gd name="connsiteX12" fmla="*/ 526695 w 673341"/>
              <a:gd name="connsiteY12" fmla="*/ 128017 h 251838"/>
              <a:gd name="connsiteX13" fmla="*/ 541325 w 673341"/>
              <a:gd name="connsiteY13" fmla="*/ 113386 h 251838"/>
              <a:gd name="connsiteX14" fmla="*/ 585216 w 673341"/>
              <a:gd name="connsiteY14" fmla="*/ 91441 h 251838"/>
              <a:gd name="connsiteX15" fmla="*/ 599847 w 673341"/>
              <a:gd name="connsiteY15" fmla="*/ 76810 h 251838"/>
              <a:gd name="connsiteX16" fmla="*/ 636423 w 673341"/>
              <a:gd name="connsiteY16" fmla="*/ 47549 h 251838"/>
              <a:gd name="connsiteX17" fmla="*/ 665683 w 673341"/>
              <a:gd name="connsiteY17" fmla="*/ 10973 h 251838"/>
              <a:gd name="connsiteX18" fmla="*/ 0 w 673341"/>
              <a:gd name="connsiteY18" fmla="*/ 10973 h 251838"/>
              <a:gd name="connsiteX19" fmla="*/ 7315 w 673341"/>
              <a:gd name="connsiteY19" fmla="*/ 76810 h 251838"/>
              <a:gd name="connsiteX20" fmla="*/ 51207 w 673341"/>
              <a:gd name="connsiteY20" fmla="*/ 135332 h 251838"/>
              <a:gd name="connsiteX21" fmla="*/ 73152 w 673341"/>
              <a:gd name="connsiteY21" fmla="*/ 171908 h 251838"/>
              <a:gd name="connsiteX22" fmla="*/ 95098 w 673341"/>
              <a:gd name="connsiteY22" fmla="*/ 208484 h 251838"/>
              <a:gd name="connsiteX23" fmla="*/ 131674 w 673341"/>
              <a:gd name="connsiteY23" fmla="*/ 237745 h 251838"/>
              <a:gd name="connsiteX0" fmla="*/ 131674 w 673341"/>
              <a:gd name="connsiteY0" fmla="*/ 237745 h 242311"/>
              <a:gd name="connsiteX1" fmla="*/ 131674 w 673341"/>
              <a:gd name="connsiteY1" fmla="*/ 237745 h 242311"/>
              <a:gd name="connsiteX2" fmla="*/ 196901 w 673341"/>
              <a:gd name="connsiteY2" fmla="*/ 227990 h 242311"/>
              <a:gd name="connsiteX3" fmla="*/ 226771 w 673341"/>
              <a:gd name="connsiteY3" fmla="*/ 215799 h 242311"/>
              <a:gd name="connsiteX4" fmla="*/ 273101 w 673341"/>
              <a:gd name="connsiteY4" fmla="*/ 227990 h 242311"/>
              <a:gd name="connsiteX5" fmla="*/ 329184 w 673341"/>
              <a:gd name="connsiteY5" fmla="*/ 237745 h 242311"/>
              <a:gd name="connsiteX6" fmla="*/ 351130 w 673341"/>
              <a:gd name="connsiteY6" fmla="*/ 223114 h 242311"/>
              <a:gd name="connsiteX7" fmla="*/ 373075 w 673341"/>
              <a:gd name="connsiteY7" fmla="*/ 215799 h 242311"/>
              <a:gd name="connsiteX8" fmla="*/ 409651 w 673341"/>
              <a:gd name="connsiteY8" fmla="*/ 186538 h 242311"/>
              <a:gd name="connsiteX9" fmla="*/ 446227 w 673341"/>
              <a:gd name="connsiteY9" fmla="*/ 164593 h 242311"/>
              <a:gd name="connsiteX10" fmla="*/ 460858 w 673341"/>
              <a:gd name="connsiteY10" fmla="*/ 149962 h 242311"/>
              <a:gd name="connsiteX11" fmla="*/ 504749 w 673341"/>
              <a:gd name="connsiteY11" fmla="*/ 135332 h 242311"/>
              <a:gd name="connsiteX12" fmla="*/ 526695 w 673341"/>
              <a:gd name="connsiteY12" fmla="*/ 128017 h 242311"/>
              <a:gd name="connsiteX13" fmla="*/ 541325 w 673341"/>
              <a:gd name="connsiteY13" fmla="*/ 113386 h 242311"/>
              <a:gd name="connsiteX14" fmla="*/ 585216 w 673341"/>
              <a:gd name="connsiteY14" fmla="*/ 91441 h 242311"/>
              <a:gd name="connsiteX15" fmla="*/ 599847 w 673341"/>
              <a:gd name="connsiteY15" fmla="*/ 76810 h 242311"/>
              <a:gd name="connsiteX16" fmla="*/ 636423 w 673341"/>
              <a:gd name="connsiteY16" fmla="*/ 47549 h 242311"/>
              <a:gd name="connsiteX17" fmla="*/ 665683 w 673341"/>
              <a:gd name="connsiteY17" fmla="*/ 10973 h 242311"/>
              <a:gd name="connsiteX18" fmla="*/ 0 w 673341"/>
              <a:gd name="connsiteY18" fmla="*/ 10973 h 242311"/>
              <a:gd name="connsiteX19" fmla="*/ 7315 w 673341"/>
              <a:gd name="connsiteY19" fmla="*/ 76810 h 242311"/>
              <a:gd name="connsiteX20" fmla="*/ 51207 w 673341"/>
              <a:gd name="connsiteY20" fmla="*/ 135332 h 242311"/>
              <a:gd name="connsiteX21" fmla="*/ 73152 w 673341"/>
              <a:gd name="connsiteY21" fmla="*/ 171908 h 242311"/>
              <a:gd name="connsiteX22" fmla="*/ 95098 w 673341"/>
              <a:gd name="connsiteY22" fmla="*/ 208484 h 242311"/>
              <a:gd name="connsiteX23" fmla="*/ 131674 w 673341"/>
              <a:gd name="connsiteY23" fmla="*/ 237745 h 242311"/>
              <a:gd name="connsiteX0" fmla="*/ 131674 w 673341"/>
              <a:gd name="connsiteY0" fmla="*/ 237745 h 242311"/>
              <a:gd name="connsiteX1" fmla="*/ 131674 w 673341"/>
              <a:gd name="connsiteY1" fmla="*/ 237745 h 242311"/>
              <a:gd name="connsiteX2" fmla="*/ 196901 w 673341"/>
              <a:gd name="connsiteY2" fmla="*/ 227991 h 242311"/>
              <a:gd name="connsiteX3" fmla="*/ 226771 w 673341"/>
              <a:gd name="connsiteY3" fmla="*/ 215799 h 242311"/>
              <a:gd name="connsiteX4" fmla="*/ 273101 w 673341"/>
              <a:gd name="connsiteY4" fmla="*/ 227990 h 242311"/>
              <a:gd name="connsiteX5" fmla="*/ 329184 w 673341"/>
              <a:gd name="connsiteY5" fmla="*/ 237745 h 242311"/>
              <a:gd name="connsiteX6" fmla="*/ 351130 w 673341"/>
              <a:gd name="connsiteY6" fmla="*/ 223114 h 242311"/>
              <a:gd name="connsiteX7" fmla="*/ 373075 w 673341"/>
              <a:gd name="connsiteY7" fmla="*/ 215799 h 242311"/>
              <a:gd name="connsiteX8" fmla="*/ 409651 w 673341"/>
              <a:gd name="connsiteY8" fmla="*/ 186538 h 242311"/>
              <a:gd name="connsiteX9" fmla="*/ 446227 w 673341"/>
              <a:gd name="connsiteY9" fmla="*/ 164593 h 242311"/>
              <a:gd name="connsiteX10" fmla="*/ 460858 w 673341"/>
              <a:gd name="connsiteY10" fmla="*/ 149962 h 242311"/>
              <a:gd name="connsiteX11" fmla="*/ 504749 w 673341"/>
              <a:gd name="connsiteY11" fmla="*/ 135332 h 242311"/>
              <a:gd name="connsiteX12" fmla="*/ 526695 w 673341"/>
              <a:gd name="connsiteY12" fmla="*/ 128017 h 242311"/>
              <a:gd name="connsiteX13" fmla="*/ 541325 w 673341"/>
              <a:gd name="connsiteY13" fmla="*/ 113386 h 242311"/>
              <a:gd name="connsiteX14" fmla="*/ 585216 w 673341"/>
              <a:gd name="connsiteY14" fmla="*/ 91441 h 242311"/>
              <a:gd name="connsiteX15" fmla="*/ 599847 w 673341"/>
              <a:gd name="connsiteY15" fmla="*/ 76810 h 242311"/>
              <a:gd name="connsiteX16" fmla="*/ 636423 w 673341"/>
              <a:gd name="connsiteY16" fmla="*/ 47549 h 242311"/>
              <a:gd name="connsiteX17" fmla="*/ 665683 w 673341"/>
              <a:gd name="connsiteY17" fmla="*/ 10973 h 242311"/>
              <a:gd name="connsiteX18" fmla="*/ 0 w 673341"/>
              <a:gd name="connsiteY18" fmla="*/ 10973 h 242311"/>
              <a:gd name="connsiteX19" fmla="*/ 7315 w 673341"/>
              <a:gd name="connsiteY19" fmla="*/ 76810 h 242311"/>
              <a:gd name="connsiteX20" fmla="*/ 51207 w 673341"/>
              <a:gd name="connsiteY20" fmla="*/ 135332 h 242311"/>
              <a:gd name="connsiteX21" fmla="*/ 73152 w 673341"/>
              <a:gd name="connsiteY21" fmla="*/ 171908 h 242311"/>
              <a:gd name="connsiteX22" fmla="*/ 95098 w 673341"/>
              <a:gd name="connsiteY22" fmla="*/ 208484 h 242311"/>
              <a:gd name="connsiteX23" fmla="*/ 131674 w 673341"/>
              <a:gd name="connsiteY23" fmla="*/ 237745 h 242311"/>
              <a:gd name="connsiteX0" fmla="*/ 131674 w 673341"/>
              <a:gd name="connsiteY0" fmla="*/ 237745 h 242311"/>
              <a:gd name="connsiteX1" fmla="*/ 131674 w 673341"/>
              <a:gd name="connsiteY1" fmla="*/ 237745 h 242311"/>
              <a:gd name="connsiteX2" fmla="*/ 196901 w 673341"/>
              <a:gd name="connsiteY2" fmla="*/ 227991 h 242311"/>
              <a:gd name="connsiteX3" fmla="*/ 226771 w 673341"/>
              <a:gd name="connsiteY3" fmla="*/ 215799 h 242311"/>
              <a:gd name="connsiteX4" fmla="*/ 273101 w 673341"/>
              <a:gd name="connsiteY4" fmla="*/ 227990 h 242311"/>
              <a:gd name="connsiteX5" fmla="*/ 329184 w 673341"/>
              <a:gd name="connsiteY5" fmla="*/ 237745 h 242311"/>
              <a:gd name="connsiteX6" fmla="*/ 351130 w 673341"/>
              <a:gd name="connsiteY6" fmla="*/ 223114 h 242311"/>
              <a:gd name="connsiteX7" fmla="*/ 373075 w 673341"/>
              <a:gd name="connsiteY7" fmla="*/ 215799 h 242311"/>
              <a:gd name="connsiteX8" fmla="*/ 409651 w 673341"/>
              <a:gd name="connsiteY8" fmla="*/ 186538 h 242311"/>
              <a:gd name="connsiteX9" fmla="*/ 446227 w 673341"/>
              <a:gd name="connsiteY9" fmla="*/ 164593 h 242311"/>
              <a:gd name="connsiteX10" fmla="*/ 460858 w 673341"/>
              <a:gd name="connsiteY10" fmla="*/ 149962 h 242311"/>
              <a:gd name="connsiteX11" fmla="*/ 504749 w 673341"/>
              <a:gd name="connsiteY11" fmla="*/ 135332 h 242311"/>
              <a:gd name="connsiteX12" fmla="*/ 541325 w 673341"/>
              <a:gd name="connsiteY12" fmla="*/ 113386 h 242311"/>
              <a:gd name="connsiteX13" fmla="*/ 585216 w 673341"/>
              <a:gd name="connsiteY13" fmla="*/ 91441 h 242311"/>
              <a:gd name="connsiteX14" fmla="*/ 599847 w 673341"/>
              <a:gd name="connsiteY14" fmla="*/ 76810 h 242311"/>
              <a:gd name="connsiteX15" fmla="*/ 636423 w 673341"/>
              <a:gd name="connsiteY15" fmla="*/ 47549 h 242311"/>
              <a:gd name="connsiteX16" fmla="*/ 665683 w 673341"/>
              <a:gd name="connsiteY16" fmla="*/ 10973 h 242311"/>
              <a:gd name="connsiteX17" fmla="*/ 0 w 673341"/>
              <a:gd name="connsiteY17" fmla="*/ 10973 h 242311"/>
              <a:gd name="connsiteX18" fmla="*/ 7315 w 673341"/>
              <a:gd name="connsiteY18" fmla="*/ 76810 h 242311"/>
              <a:gd name="connsiteX19" fmla="*/ 51207 w 673341"/>
              <a:gd name="connsiteY19" fmla="*/ 135332 h 242311"/>
              <a:gd name="connsiteX20" fmla="*/ 73152 w 673341"/>
              <a:gd name="connsiteY20" fmla="*/ 171908 h 242311"/>
              <a:gd name="connsiteX21" fmla="*/ 95098 w 673341"/>
              <a:gd name="connsiteY21" fmla="*/ 208484 h 242311"/>
              <a:gd name="connsiteX22" fmla="*/ 131674 w 673341"/>
              <a:gd name="connsiteY22" fmla="*/ 237745 h 242311"/>
              <a:gd name="connsiteX0" fmla="*/ 131674 w 673341"/>
              <a:gd name="connsiteY0" fmla="*/ 237745 h 242311"/>
              <a:gd name="connsiteX1" fmla="*/ 131674 w 673341"/>
              <a:gd name="connsiteY1" fmla="*/ 237745 h 242311"/>
              <a:gd name="connsiteX2" fmla="*/ 196901 w 673341"/>
              <a:gd name="connsiteY2" fmla="*/ 227991 h 242311"/>
              <a:gd name="connsiteX3" fmla="*/ 226771 w 673341"/>
              <a:gd name="connsiteY3" fmla="*/ 215799 h 242311"/>
              <a:gd name="connsiteX4" fmla="*/ 273101 w 673341"/>
              <a:gd name="connsiteY4" fmla="*/ 227990 h 242311"/>
              <a:gd name="connsiteX5" fmla="*/ 329184 w 673341"/>
              <a:gd name="connsiteY5" fmla="*/ 237745 h 242311"/>
              <a:gd name="connsiteX6" fmla="*/ 351130 w 673341"/>
              <a:gd name="connsiteY6" fmla="*/ 223114 h 242311"/>
              <a:gd name="connsiteX7" fmla="*/ 373075 w 673341"/>
              <a:gd name="connsiteY7" fmla="*/ 215799 h 242311"/>
              <a:gd name="connsiteX8" fmla="*/ 409651 w 673341"/>
              <a:gd name="connsiteY8" fmla="*/ 186538 h 242311"/>
              <a:gd name="connsiteX9" fmla="*/ 446227 w 673341"/>
              <a:gd name="connsiteY9" fmla="*/ 164593 h 242311"/>
              <a:gd name="connsiteX10" fmla="*/ 460858 w 673341"/>
              <a:gd name="connsiteY10" fmla="*/ 149962 h 242311"/>
              <a:gd name="connsiteX11" fmla="*/ 504749 w 673341"/>
              <a:gd name="connsiteY11" fmla="*/ 135332 h 242311"/>
              <a:gd name="connsiteX12" fmla="*/ 541325 w 673341"/>
              <a:gd name="connsiteY12" fmla="*/ 113386 h 242311"/>
              <a:gd name="connsiteX13" fmla="*/ 585216 w 673341"/>
              <a:gd name="connsiteY13" fmla="*/ 91441 h 242311"/>
              <a:gd name="connsiteX14" fmla="*/ 636423 w 673341"/>
              <a:gd name="connsiteY14" fmla="*/ 47549 h 242311"/>
              <a:gd name="connsiteX15" fmla="*/ 665683 w 673341"/>
              <a:gd name="connsiteY15" fmla="*/ 10973 h 242311"/>
              <a:gd name="connsiteX16" fmla="*/ 0 w 673341"/>
              <a:gd name="connsiteY16" fmla="*/ 10973 h 242311"/>
              <a:gd name="connsiteX17" fmla="*/ 7315 w 673341"/>
              <a:gd name="connsiteY17" fmla="*/ 76810 h 242311"/>
              <a:gd name="connsiteX18" fmla="*/ 51207 w 673341"/>
              <a:gd name="connsiteY18" fmla="*/ 135332 h 242311"/>
              <a:gd name="connsiteX19" fmla="*/ 73152 w 673341"/>
              <a:gd name="connsiteY19" fmla="*/ 171908 h 242311"/>
              <a:gd name="connsiteX20" fmla="*/ 95098 w 673341"/>
              <a:gd name="connsiteY20" fmla="*/ 208484 h 242311"/>
              <a:gd name="connsiteX21" fmla="*/ 131674 w 673341"/>
              <a:gd name="connsiteY21" fmla="*/ 237745 h 242311"/>
              <a:gd name="connsiteX0" fmla="*/ 131674 w 673341"/>
              <a:gd name="connsiteY0" fmla="*/ 237745 h 242311"/>
              <a:gd name="connsiteX1" fmla="*/ 131674 w 673341"/>
              <a:gd name="connsiteY1" fmla="*/ 237745 h 242311"/>
              <a:gd name="connsiteX2" fmla="*/ 196901 w 673341"/>
              <a:gd name="connsiteY2" fmla="*/ 227991 h 242311"/>
              <a:gd name="connsiteX3" fmla="*/ 226771 w 673341"/>
              <a:gd name="connsiteY3" fmla="*/ 215799 h 242311"/>
              <a:gd name="connsiteX4" fmla="*/ 273101 w 673341"/>
              <a:gd name="connsiteY4" fmla="*/ 227990 h 242311"/>
              <a:gd name="connsiteX5" fmla="*/ 329184 w 673341"/>
              <a:gd name="connsiteY5" fmla="*/ 237745 h 242311"/>
              <a:gd name="connsiteX6" fmla="*/ 351130 w 673341"/>
              <a:gd name="connsiteY6" fmla="*/ 223114 h 242311"/>
              <a:gd name="connsiteX7" fmla="*/ 373075 w 673341"/>
              <a:gd name="connsiteY7" fmla="*/ 215799 h 242311"/>
              <a:gd name="connsiteX8" fmla="*/ 409651 w 673341"/>
              <a:gd name="connsiteY8" fmla="*/ 186538 h 242311"/>
              <a:gd name="connsiteX9" fmla="*/ 446227 w 673341"/>
              <a:gd name="connsiteY9" fmla="*/ 164593 h 242311"/>
              <a:gd name="connsiteX10" fmla="*/ 460858 w 673341"/>
              <a:gd name="connsiteY10" fmla="*/ 149962 h 242311"/>
              <a:gd name="connsiteX11" fmla="*/ 504749 w 673341"/>
              <a:gd name="connsiteY11" fmla="*/ 135332 h 242311"/>
              <a:gd name="connsiteX12" fmla="*/ 585216 w 673341"/>
              <a:gd name="connsiteY12" fmla="*/ 91441 h 242311"/>
              <a:gd name="connsiteX13" fmla="*/ 636423 w 673341"/>
              <a:gd name="connsiteY13" fmla="*/ 47549 h 242311"/>
              <a:gd name="connsiteX14" fmla="*/ 665683 w 673341"/>
              <a:gd name="connsiteY14" fmla="*/ 10973 h 242311"/>
              <a:gd name="connsiteX15" fmla="*/ 0 w 673341"/>
              <a:gd name="connsiteY15" fmla="*/ 10973 h 242311"/>
              <a:gd name="connsiteX16" fmla="*/ 7315 w 673341"/>
              <a:gd name="connsiteY16" fmla="*/ 76810 h 242311"/>
              <a:gd name="connsiteX17" fmla="*/ 51207 w 673341"/>
              <a:gd name="connsiteY17" fmla="*/ 135332 h 242311"/>
              <a:gd name="connsiteX18" fmla="*/ 73152 w 673341"/>
              <a:gd name="connsiteY18" fmla="*/ 171908 h 242311"/>
              <a:gd name="connsiteX19" fmla="*/ 95098 w 673341"/>
              <a:gd name="connsiteY19" fmla="*/ 208484 h 242311"/>
              <a:gd name="connsiteX20" fmla="*/ 131674 w 673341"/>
              <a:gd name="connsiteY20" fmla="*/ 237745 h 242311"/>
              <a:gd name="connsiteX0" fmla="*/ 131674 w 763219"/>
              <a:gd name="connsiteY0" fmla="*/ 237745 h 242311"/>
              <a:gd name="connsiteX1" fmla="*/ 131674 w 763219"/>
              <a:gd name="connsiteY1" fmla="*/ 237745 h 242311"/>
              <a:gd name="connsiteX2" fmla="*/ 196901 w 763219"/>
              <a:gd name="connsiteY2" fmla="*/ 227991 h 242311"/>
              <a:gd name="connsiteX3" fmla="*/ 226771 w 763219"/>
              <a:gd name="connsiteY3" fmla="*/ 215799 h 242311"/>
              <a:gd name="connsiteX4" fmla="*/ 273101 w 763219"/>
              <a:gd name="connsiteY4" fmla="*/ 227990 h 242311"/>
              <a:gd name="connsiteX5" fmla="*/ 329184 w 763219"/>
              <a:gd name="connsiteY5" fmla="*/ 237745 h 242311"/>
              <a:gd name="connsiteX6" fmla="*/ 351130 w 763219"/>
              <a:gd name="connsiteY6" fmla="*/ 223114 h 242311"/>
              <a:gd name="connsiteX7" fmla="*/ 373075 w 763219"/>
              <a:gd name="connsiteY7" fmla="*/ 215799 h 242311"/>
              <a:gd name="connsiteX8" fmla="*/ 409651 w 763219"/>
              <a:gd name="connsiteY8" fmla="*/ 186538 h 242311"/>
              <a:gd name="connsiteX9" fmla="*/ 446227 w 763219"/>
              <a:gd name="connsiteY9" fmla="*/ 164593 h 242311"/>
              <a:gd name="connsiteX10" fmla="*/ 460858 w 763219"/>
              <a:gd name="connsiteY10" fmla="*/ 149962 h 242311"/>
              <a:gd name="connsiteX11" fmla="*/ 504749 w 763219"/>
              <a:gd name="connsiteY11" fmla="*/ 135332 h 242311"/>
              <a:gd name="connsiteX12" fmla="*/ 585216 w 763219"/>
              <a:gd name="connsiteY12" fmla="*/ 91441 h 242311"/>
              <a:gd name="connsiteX13" fmla="*/ 665683 w 763219"/>
              <a:gd name="connsiteY13" fmla="*/ 10973 h 242311"/>
              <a:gd name="connsiteX14" fmla="*/ 0 w 763219"/>
              <a:gd name="connsiteY14" fmla="*/ 10973 h 242311"/>
              <a:gd name="connsiteX15" fmla="*/ 7315 w 763219"/>
              <a:gd name="connsiteY15" fmla="*/ 76810 h 242311"/>
              <a:gd name="connsiteX16" fmla="*/ 51207 w 763219"/>
              <a:gd name="connsiteY16" fmla="*/ 135332 h 242311"/>
              <a:gd name="connsiteX17" fmla="*/ 73152 w 763219"/>
              <a:gd name="connsiteY17" fmla="*/ 171908 h 242311"/>
              <a:gd name="connsiteX18" fmla="*/ 95098 w 763219"/>
              <a:gd name="connsiteY18" fmla="*/ 208484 h 242311"/>
              <a:gd name="connsiteX19" fmla="*/ 131674 w 763219"/>
              <a:gd name="connsiteY19" fmla="*/ 237745 h 242311"/>
              <a:gd name="connsiteX0" fmla="*/ 131674 w 763219"/>
              <a:gd name="connsiteY0" fmla="*/ 237745 h 242311"/>
              <a:gd name="connsiteX1" fmla="*/ 131674 w 763219"/>
              <a:gd name="connsiteY1" fmla="*/ 237745 h 242311"/>
              <a:gd name="connsiteX2" fmla="*/ 196901 w 763219"/>
              <a:gd name="connsiteY2" fmla="*/ 227991 h 242311"/>
              <a:gd name="connsiteX3" fmla="*/ 226771 w 763219"/>
              <a:gd name="connsiteY3" fmla="*/ 215799 h 242311"/>
              <a:gd name="connsiteX4" fmla="*/ 273101 w 763219"/>
              <a:gd name="connsiteY4" fmla="*/ 227990 h 242311"/>
              <a:gd name="connsiteX5" fmla="*/ 329184 w 763219"/>
              <a:gd name="connsiteY5" fmla="*/ 237745 h 242311"/>
              <a:gd name="connsiteX6" fmla="*/ 351130 w 763219"/>
              <a:gd name="connsiteY6" fmla="*/ 223114 h 242311"/>
              <a:gd name="connsiteX7" fmla="*/ 373075 w 763219"/>
              <a:gd name="connsiteY7" fmla="*/ 215799 h 242311"/>
              <a:gd name="connsiteX8" fmla="*/ 409651 w 763219"/>
              <a:gd name="connsiteY8" fmla="*/ 186538 h 242311"/>
              <a:gd name="connsiteX9" fmla="*/ 446227 w 763219"/>
              <a:gd name="connsiteY9" fmla="*/ 164593 h 242311"/>
              <a:gd name="connsiteX10" fmla="*/ 460858 w 763219"/>
              <a:gd name="connsiteY10" fmla="*/ 149962 h 242311"/>
              <a:gd name="connsiteX11" fmla="*/ 585216 w 763219"/>
              <a:gd name="connsiteY11" fmla="*/ 91441 h 242311"/>
              <a:gd name="connsiteX12" fmla="*/ 665683 w 763219"/>
              <a:gd name="connsiteY12" fmla="*/ 10973 h 242311"/>
              <a:gd name="connsiteX13" fmla="*/ 0 w 763219"/>
              <a:gd name="connsiteY13" fmla="*/ 10973 h 242311"/>
              <a:gd name="connsiteX14" fmla="*/ 7315 w 763219"/>
              <a:gd name="connsiteY14" fmla="*/ 76810 h 242311"/>
              <a:gd name="connsiteX15" fmla="*/ 51207 w 763219"/>
              <a:gd name="connsiteY15" fmla="*/ 135332 h 242311"/>
              <a:gd name="connsiteX16" fmla="*/ 73152 w 763219"/>
              <a:gd name="connsiteY16" fmla="*/ 171908 h 242311"/>
              <a:gd name="connsiteX17" fmla="*/ 95098 w 763219"/>
              <a:gd name="connsiteY17" fmla="*/ 208484 h 242311"/>
              <a:gd name="connsiteX18" fmla="*/ 131674 w 763219"/>
              <a:gd name="connsiteY18" fmla="*/ 237745 h 242311"/>
              <a:gd name="connsiteX0" fmla="*/ 131674 w 763219"/>
              <a:gd name="connsiteY0" fmla="*/ 237745 h 242311"/>
              <a:gd name="connsiteX1" fmla="*/ 131674 w 763219"/>
              <a:gd name="connsiteY1" fmla="*/ 237745 h 242311"/>
              <a:gd name="connsiteX2" fmla="*/ 196901 w 763219"/>
              <a:gd name="connsiteY2" fmla="*/ 227991 h 242311"/>
              <a:gd name="connsiteX3" fmla="*/ 226771 w 763219"/>
              <a:gd name="connsiteY3" fmla="*/ 215799 h 242311"/>
              <a:gd name="connsiteX4" fmla="*/ 273101 w 763219"/>
              <a:gd name="connsiteY4" fmla="*/ 227990 h 242311"/>
              <a:gd name="connsiteX5" fmla="*/ 329184 w 763219"/>
              <a:gd name="connsiteY5" fmla="*/ 237745 h 242311"/>
              <a:gd name="connsiteX6" fmla="*/ 351130 w 763219"/>
              <a:gd name="connsiteY6" fmla="*/ 223114 h 242311"/>
              <a:gd name="connsiteX7" fmla="*/ 373075 w 763219"/>
              <a:gd name="connsiteY7" fmla="*/ 215799 h 242311"/>
              <a:gd name="connsiteX8" fmla="*/ 409651 w 763219"/>
              <a:gd name="connsiteY8" fmla="*/ 186538 h 242311"/>
              <a:gd name="connsiteX9" fmla="*/ 446227 w 763219"/>
              <a:gd name="connsiteY9" fmla="*/ 164593 h 242311"/>
              <a:gd name="connsiteX10" fmla="*/ 585216 w 763219"/>
              <a:gd name="connsiteY10" fmla="*/ 91441 h 242311"/>
              <a:gd name="connsiteX11" fmla="*/ 665683 w 763219"/>
              <a:gd name="connsiteY11" fmla="*/ 10973 h 242311"/>
              <a:gd name="connsiteX12" fmla="*/ 0 w 763219"/>
              <a:gd name="connsiteY12" fmla="*/ 10973 h 242311"/>
              <a:gd name="connsiteX13" fmla="*/ 7315 w 763219"/>
              <a:gd name="connsiteY13" fmla="*/ 76810 h 242311"/>
              <a:gd name="connsiteX14" fmla="*/ 51207 w 763219"/>
              <a:gd name="connsiteY14" fmla="*/ 135332 h 242311"/>
              <a:gd name="connsiteX15" fmla="*/ 73152 w 763219"/>
              <a:gd name="connsiteY15" fmla="*/ 171908 h 242311"/>
              <a:gd name="connsiteX16" fmla="*/ 95098 w 763219"/>
              <a:gd name="connsiteY16" fmla="*/ 208484 h 242311"/>
              <a:gd name="connsiteX17" fmla="*/ 131674 w 763219"/>
              <a:gd name="connsiteY17" fmla="*/ 237745 h 242311"/>
              <a:gd name="connsiteX0" fmla="*/ 131674 w 763219"/>
              <a:gd name="connsiteY0" fmla="*/ 237745 h 242311"/>
              <a:gd name="connsiteX1" fmla="*/ 131674 w 763219"/>
              <a:gd name="connsiteY1" fmla="*/ 237745 h 242311"/>
              <a:gd name="connsiteX2" fmla="*/ 196901 w 763219"/>
              <a:gd name="connsiteY2" fmla="*/ 227991 h 242311"/>
              <a:gd name="connsiteX3" fmla="*/ 226771 w 763219"/>
              <a:gd name="connsiteY3" fmla="*/ 215799 h 242311"/>
              <a:gd name="connsiteX4" fmla="*/ 273101 w 763219"/>
              <a:gd name="connsiteY4" fmla="*/ 227990 h 242311"/>
              <a:gd name="connsiteX5" fmla="*/ 329184 w 763219"/>
              <a:gd name="connsiteY5" fmla="*/ 237745 h 242311"/>
              <a:gd name="connsiteX6" fmla="*/ 351130 w 763219"/>
              <a:gd name="connsiteY6" fmla="*/ 223114 h 242311"/>
              <a:gd name="connsiteX7" fmla="*/ 373075 w 763219"/>
              <a:gd name="connsiteY7" fmla="*/ 215799 h 242311"/>
              <a:gd name="connsiteX8" fmla="*/ 409651 w 763219"/>
              <a:gd name="connsiteY8" fmla="*/ 186538 h 242311"/>
              <a:gd name="connsiteX9" fmla="*/ 585216 w 763219"/>
              <a:gd name="connsiteY9" fmla="*/ 91441 h 242311"/>
              <a:gd name="connsiteX10" fmla="*/ 665683 w 763219"/>
              <a:gd name="connsiteY10" fmla="*/ 10973 h 242311"/>
              <a:gd name="connsiteX11" fmla="*/ 0 w 763219"/>
              <a:gd name="connsiteY11" fmla="*/ 10973 h 242311"/>
              <a:gd name="connsiteX12" fmla="*/ 7315 w 763219"/>
              <a:gd name="connsiteY12" fmla="*/ 76810 h 242311"/>
              <a:gd name="connsiteX13" fmla="*/ 51207 w 763219"/>
              <a:gd name="connsiteY13" fmla="*/ 135332 h 242311"/>
              <a:gd name="connsiteX14" fmla="*/ 73152 w 763219"/>
              <a:gd name="connsiteY14" fmla="*/ 171908 h 242311"/>
              <a:gd name="connsiteX15" fmla="*/ 95098 w 763219"/>
              <a:gd name="connsiteY15" fmla="*/ 208484 h 242311"/>
              <a:gd name="connsiteX16" fmla="*/ 131674 w 763219"/>
              <a:gd name="connsiteY16" fmla="*/ 237745 h 242311"/>
              <a:gd name="connsiteX0" fmla="*/ 131674 w 763219"/>
              <a:gd name="connsiteY0" fmla="*/ 237745 h 242311"/>
              <a:gd name="connsiteX1" fmla="*/ 131674 w 763219"/>
              <a:gd name="connsiteY1" fmla="*/ 237745 h 242311"/>
              <a:gd name="connsiteX2" fmla="*/ 196901 w 763219"/>
              <a:gd name="connsiteY2" fmla="*/ 227991 h 242311"/>
              <a:gd name="connsiteX3" fmla="*/ 226771 w 763219"/>
              <a:gd name="connsiteY3" fmla="*/ 215799 h 242311"/>
              <a:gd name="connsiteX4" fmla="*/ 273101 w 763219"/>
              <a:gd name="connsiteY4" fmla="*/ 227990 h 242311"/>
              <a:gd name="connsiteX5" fmla="*/ 329184 w 763219"/>
              <a:gd name="connsiteY5" fmla="*/ 237745 h 242311"/>
              <a:gd name="connsiteX6" fmla="*/ 351130 w 763219"/>
              <a:gd name="connsiteY6" fmla="*/ 223114 h 242311"/>
              <a:gd name="connsiteX7" fmla="*/ 373075 w 763219"/>
              <a:gd name="connsiteY7" fmla="*/ 215799 h 242311"/>
              <a:gd name="connsiteX8" fmla="*/ 585216 w 763219"/>
              <a:gd name="connsiteY8" fmla="*/ 91441 h 242311"/>
              <a:gd name="connsiteX9" fmla="*/ 665683 w 763219"/>
              <a:gd name="connsiteY9" fmla="*/ 10973 h 242311"/>
              <a:gd name="connsiteX10" fmla="*/ 0 w 763219"/>
              <a:gd name="connsiteY10" fmla="*/ 10973 h 242311"/>
              <a:gd name="connsiteX11" fmla="*/ 7315 w 763219"/>
              <a:gd name="connsiteY11" fmla="*/ 76810 h 242311"/>
              <a:gd name="connsiteX12" fmla="*/ 51207 w 763219"/>
              <a:gd name="connsiteY12" fmla="*/ 135332 h 242311"/>
              <a:gd name="connsiteX13" fmla="*/ 73152 w 763219"/>
              <a:gd name="connsiteY13" fmla="*/ 171908 h 242311"/>
              <a:gd name="connsiteX14" fmla="*/ 95098 w 763219"/>
              <a:gd name="connsiteY14" fmla="*/ 208484 h 242311"/>
              <a:gd name="connsiteX15" fmla="*/ 131674 w 763219"/>
              <a:gd name="connsiteY15" fmla="*/ 237745 h 242311"/>
              <a:gd name="connsiteX0" fmla="*/ 131674 w 763219"/>
              <a:gd name="connsiteY0" fmla="*/ 237745 h 242311"/>
              <a:gd name="connsiteX1" fmla="*/ 131674 w 763219"/>
              <a:gd name="connsiteY1" fmla="*/ 237745 h 242311"/>
              <a:gd name="connsiteX2" fmla="*/ 196901 w 763219"/>
              <a:gd name="connsiteY2" fmla="*/ 227991 h 242311"/>
              <a:gd name="connsiteX3" fmla="*/ 226771 w 763219"/>
              <a:gd name="connsiteY3" fmla="*/ 215799 h 242311"/>
              <a:gd name="connsiteX4" fmla="*/ 273101 w 763219"/>
              <a:gd name="connsiteY4" fmla="*/ 227990 h 242311"/>
              <a:gd name="connsiteX5" fmla="*/ 329184 w 763219"/>
              <a:gd name="connsiteY5" fmla="*/ 237745 h 242311"/>
              <a:gd name="connsiteX6" fmla="*/ 351130 w 763219"/>
              <a:gd name="connsiteY6" fmla="*/ 223114 h 242311"/>
              <a:gd name="connsiteX7" fmla="*/ 585216 w 763219"/>
              <a:gd name="connsiteY7" fmla="*/ 91441 h 242311"/>
              <a:gd name="connsiteX8" fmla="*/ 665683 w 763219"/>
              <a:gd name="connsiteY8" fmla="*/ 10973 h 242311"/>
              <a:gd name="connsiteX9" fmla="*/ 0 w 763219"/>
              <a:gd name="connsiteY9" fmla="*/ 10973 h 242311"/>
              <a:gd name="connsiteX10" fmla="*/ 7315 w 763219"/>
              <a:gd name="connsiteY10" fmla="*/ 76810 h 242311"/>
              <a:gd name="connsiteX11" fmla="*/ 51207 w 763219"/>
              <a:gd name="connsiteY11" fmla="*/ 135332 h 242311"/>
              <a:gd name="connsiteX12" fmla="*/ 73152 w 763219"/>
              <a:gd name="connsiteY12" fmla="*/ 171908 h 242311"/>
              <a:gd name="connsiteX13" fmla="*/ 95098 w 763219"/>
              <a:gd name="connsiteY13" fmla="*/ 208484 h 242311"/>
              <a:gd name="connsiteX14" fmla="*/ 131674 w 763219"/>
              <a:gd name="connsiteY14" fmla="*/ 237745 h 242311"/>
              <a:gd name="connsiteX0" fmla="*/ 131674 w 763219"/>
              <a:gd name="connsiteY0" fmla="*/ 237745 h 242311"/>
              <a:gd name="connsiteX1" fmla="*/ 131674 w 763219"/>
              <a:gd name="connsiteY1" fmla="*/ 237745 h 242311"/>
              <a:gd name="connsiteX2" fmla="*/ 196901 w 763219"/>
              <a:gd name="connsiteY2" fmla="*/ 227991 h 242311"/>
              <a:gd name="connsiteX3" fmla="*/ 226771 w 763219"/>
              <a:gd name="connsiteY3" fmla="*/ 215799 h 242311"/>
              <a:gd name="connsiteX4" fmla="*/ 273101 w 763219"/>
              <a:gd name="connsiteY4" fmla="*/ 227990 h 242311"/>
              <a:gd name="connsiteX5" fmla="*/ 329184 w 763219"/>
              <a:gd name="connsiteY5" fmla="*/ 237745 h 242311"/>
              <a:gd name="connsiteX6" fmla="*/ 585216 w 763219"/>
              <a:gd name="connsiteY6" fmla="*/ 91441 h 242311"/>
              <a:gd name="connsiteX7" fmla="*/ 665683 w 763219"/>
              <a:gd name="connsiteY7" fmla="*/ 10973 h 242311"/>
              <a:gd name="connsiteX8" fmla="*/ 0 w 763219"/>
              <a:gd name="connsiteY8" fmla="*/ 10973 h 242311"/>
              <a:gd name="connsiteX9" fmla="*/ 7315 w 763219"/>
              <a:gd name="connsiteY9" fmla="*/ 76810 h 242311"/>
              <a:gd name="connsiteX10" fmla="*/ 51207 w 763219"/>
              <a:gd name="connsiteY10" fmla="*/ 135332 h 242311"/>
              <a:gd name="connsiteX11" fmla="*/ 73152 w 763219"/>
              <a:gd name="connsiteY11" fmla="*/ 171908 h 242311"/>
              <a:gd name="connsiteX12" fmla="*/ 95098 w 763219"/>
              <a:gd name="connsiteY12" fmla="*/ 208484 h 242311"/>
              <a:gd name="connsiteX13" fmla="*/ 131674 w 763219"/>
              <a:gd name="connsiteY13" fmla="*/ 237745 h 242311"/>
              <a:gd name="connsiteX0" fmla="*/ 234087 w 865632"/>
              <a:gd name="connsiteY0" fmla="*/ 237745 h 242311"/>
              <a:gd name="connsiteX1" fmla="*/ 234087 w 865632"/>
              <a:gd name="connsiteY1" fmla="*/ 237745 h 242311"/>
              <a:gd name="connsiteX2" fmla="*/ 299314 w 865632"/>
              <a:gd name="connsiteY2" fmla="*/ 227991 h 242311"/>
              <a:gd name="connsiteX3" fmla="*/ 329184 w 865632"/>
              <a:gd name="connsiteY3" fmla="*/ 215799 h 242311"/>
              <a:gd name="connsiteX4" fmla="*/ 375514 w 865632"/>
              <a:gd name="connsiteY4" fmla="*/ 227990 h 242311"/>
              <a:gd name="connsiteX5" fmla="*/ 431597 w 865632"/>
              <a:gd name="connsiteY5" fmla="*/ 237745 h 242311"/>
              <a:gd name="connsiteX6" fmla="*/ 687629 w 865632"/>
              <a:gd name="connsiteY6" fmla="*/ 91441 h 242311"/>
              <a:gd name="connsiteX7" fmla="*/ 768096 w 865632"/>
              <a:gd name="connsiteY7" fmla="*/ 10973 h 242311"/>
              <a:gd name="connsiteX8" fmla="*/ 102413 w 865632"/>
              <a:gd name="connsiteY8" fmla="*/ 10973 h 242311"/>
              <a:gd name="connsiteX9" fmla="*/ 153620 w 865632"/>
              <a:gd name="connsiteY9" fmla="*/ 135332 h 242311"/>
              <a:gd name="connsiteX10" fmla="*/ 175565 w 865632"/>
              <a:gd name="connsiteY10" fmla="*/ 171908 h 242311"/>
              <a:gd name="connsiteX11" fmla="*/ 197511 w 865632"/>
              <a:gd name="connsiteY11" fmla="*/ 208484 h 242311"/>
              <a:gd name="connsiteX12" fmla="*/ 234087 w 865632"/>
              <a:gd name="connsiteY12" fmla="*/ 237745 h 242311"/>
              <a:gd name="connsiteX0" fmla="*/ 234087 w 865632"/>
              <a:gd name="connsiteY0" fmla="*/ 237745 h 242311"/>
              <a:gd name="connsiteX1" fmla="*/ 234087 w 865632"/>
              <a:gd name="connsiteY1" fmla="*/ 237745 h 242311"/>
              <a:gd name="connsiteX2" fmla="*/ 299314 w 865632"/>
              <a:gd name="connsiteY2" fmla="*/ 227991 h 242311"/>
              <a:gd name="connsiteX3" fmla="*/ 329184 w 865632"/>
              <a:gd name="connsiteY3" fmla="*/ 215799 h 242311"/>
              <a:gd name="connsiteX4" fmla="*/ 375514 w 865632"/>
              <a:gd name="connsiteY4" fmla="*/ 227990 h 242311"/>
              <a:gd name="connsiteX5" fmla="*/ 431597 w 865632"/>
              <a:gd name="connsiteY5" fmla="*/ 237745 h 242311"/>
              <a:gd name="connsiteX6" fmla="*/ 687629 w 865632"/>
              <a:gd name="connsiteY6" fmla="*/ 91441 h 242311"/>
              <a:gd name="connsiteX7" fmla="*/ 768096 w 865632"/>
              <a:gd name="connsiteY7" fmla="*/ 10973 h 242311"/>
              <a:gd name="connsiteX8" fmla="*/ 102413 w 865632"/>
              <a:gd name="connsiteY8" fmla="*/ 10973 h 242311"/>
              <a:gd name="connsiteX9" fmla="*/ 153620 w 865632"/>
              <a:gd name="connsiteY9" fmla="*/ 135332 h 242311"/>
              <a:gd name="connsiteX10" fmla="*/ 197511 w 865632"/>
              <a:gd name="connsiteY10" fmla="*/ 208484 h 242311"/>
              <a:gd name="connsiteX11" fmla="*/ 234087 w 865632"/>
              <a:gd name="connsiteY11" fmla="*/ 237745 h 242311"/>
              <a:gd name="connsiteX0" fmla="*/ 234087 w 865632"/>
              <a:gd name="connsiteY0" fmla="*/ 237745 h 242311"/>
              <a:gd name="connsiteX1" fmla="*/ 234087 w 865632"/>
              <a:gd name="connsiteY1" fmla="*/ 237745 h 242311"/>
              <a:gd name="connsiteX2" fmla="*/ 299314 w 865632"/>
              <a:gd name="connsiteY2" fmla="*/ 227991 h 242311"/>
              <a:gd name="connsiteX3" fmla="*/ 329184 w 865632"/>
              <a:gd name="connsiteY3" fmla="*/ 215799 h 242311"/>
              <a:gd name="connsiteX4" fmla="*/ 375514 w 865632"/>
              <a:gd name="connsiteY4" fmla="*/ 227990 h 242311"/>
              <a:gd name="connsiteX5" fmla="*/ 431597 w 865632"/>
              <a:gd name="connsiteY5" fmla="*/ 237745 h 242311"/>
              <a:gd name="connsiteX6" fmla="*/ 687629 w 865632"/>
              <a:gd name="connsiteY6" fmla="*/ 91441 h 242311"/>
              <a:gd name="connsiteX7" fmla="*/ 768096 w 865632"/>
              <a:gd name="connsiteY7" fmla="*/ 10973 h 242311"/>
              <a:gd name="connsiteX8" fmla="*/ 102413 w 865632"/>
              <a:gd name="connsiteY8" fmla="*/ 10973 h 242311"/>
              <a:gd name="connsiteX9" fmla="*/ 153620 w 865632"/>
              <a:gd name="connsiteY9" fmla="*/ 135332 h 242311"/>
              <a:gd name="connsiteX10" fmla="*/ 234087 w 865632"/>
              <a:gd name="connsiteY10" fmla="*/ 237745 h 242311"/>
              <a:gd name="connsiteX0" fmla="*/ 234087 w 865632"/>
              <a:gd name="connsiteY0" fmla="*/ 237745 h 242311"/>
              <a:gd name="connsiteX1" fmla="*/ 234087 w 865632"/>
              <a:gd name="connsiteY1" fmla="*/ 237745 h 242311"/>
              <a:gd name="connsiteX2" fmla="*/ 299314 w 865632"/>
              <a:gd name="connsiteY2" fmla="*/ 227991 h 242311"/>
              <a:gd name="connsiteX3" fmla="*/ 375514 w 865632"/>
              <a:gd name="connsiteY3" fmla="*/ 227991 h 242311"/>
              <a:gd name="connsiteX4" fmla="*/ 375514 w 865632"/>
              <a:gd name="connsiteY4" fmla="*/ 227990 h 242311"/>
              <a:gd name="connsiteX5" fmla="*/ 431597 w 865632"/>
              <a:gd name="connsiteY5" fmla="*/ 237745 h 242311"/>
              <a:gd name="connsiteX6" fmla="*/ 687629 w 865632"/>
              <a:gd name="connsiteY6" fmla="*/ 91441 h 242311"/>
              <a:gd name="connsiteX7" fmla="*/ 768096 w 865632"/>
              <a:gd name="connsiteY7" fmla="*/ 10973 h 242311"/>
              <a:gd name="connsiteX8" fmla="*/ 102413 w 865632"/>
              <a:gd name="connsiteY8" fmla="*/ 10973 h 242311"/>
              <a:gd name="connsiteX9" fmla="*/ 153620 w 865632"/>
              <a:gd name="connsiteY9" fmla="*/ 135332 h 242311"/>
              <a:gd name="connsiteX10" fmla="*/ 234087 w 865632"/>
              <a:gd name="connsiteY10" fmla="*/ 237745 h 242311"/>
              <a:gd name="connsiteX0" fmla="*/ 234087 w 865632"/>
              <a:gd name="connsiteY0" fmla="*/ 237745 h 254217"/>
              <a:gd name="connsiteX1" fmla="*/ 234087 w 865632"/>
              <a:gd name="connsiteY1" fmla="*/ 237745 h 254217"/>
              <a:gd name="connsiteX2" fmla="*/ 299314 w 865632"/>
              <a:gd name="connsiteY2" fmla="*/ 227991 h 254217"/>
              <a:gd name="connsiteX3" fmla="*/ 375514 w 865632"/>
              <a:gd name="connsiteY3" fmla="*/ 227991 h 254217"/>
              <a:gd name="connsiteX4" fmla="*/ 375514 w 865632"/>
              <a:gd name="connsiteY4" fmla="*/ 227990 h 254217"/>
              <a:gd name="connsiteX5" fmla="*/ 405403 w 865632"/>
              <a:gd name="connsiteY5" fmla="*/ 249651 h 254217"/>
              <a:gd name="connsiteX6" fmla="*/ 687629 w 865632"/>
              <a:gd name="connsiteY6" fmla="*/ 91441 h 254217"/>
              <a:gd name="connsiteX7" fmla="*/ 768096 w 865632"/>
              <a:gd name="connsiteY7" fmla="*/ 10973 h 254217"/>
              <a:gd name="connsiteX8" fmla="*/ 102413 w 865632"/>
              <a:gd name="connsiteY8" fmla="*/ 10973 h 254217"/>
              <a:gd name="connsiteX9" fmla="*/ 153620 w 865632"/>
              <a:gd name="connsiteY9" fmla="*/ 135332 h 254217"/>
              <a:gd name="connsiteX10" fmla="*/ 234087 w 865632"/>
              <a:gd name="connsiteY10" fmla="*/ 237745 h 254217"/>
              <a:gd name="connsiteX0" fmla="*/ 234087 w 865632"/>
              <a:gd name="connsiteY0" fmla="*/ 237745 h 263742"/>
              <a:gd name="connsiteX1" fmla="*/ 234087 w 865632"/>
              <a:gd name="connsiteY1" fmla="*/ 237745 h 263742"/>
              <a:gd name="connsiteX2" fmla="*/ 299314 w 865632"/>
              <a:gd name="connsiteY2" fmla="*/ 227991 h 263742"/>
              <a:gd name="connsiteX3" fmla="*/ 375514 w 865632"/>
              <a:gd name="connsiteY3" fmla="*/ 227991 h 263742"/>
              <a:gd name="connsiteX4" fmla="*/ 375514 w 865632"/>
              <a:gd name="connsiteY4" fmla="*/ 227990 h 263742"/>
              <a:gd name="connsiteX5" fmla="*/ 455409 w 865632"/>
              <a:gd name="connsiteY5" fmla="*/ 259176 h 263742"/>
              <a:gd name="connsiteX6" fmla="*/ 687629 w 865632"/>
              <a:gd name="connsiteY6" fmla="*/ 91441 h 263742"/>
              <a:gd name="connsiteX7" fmla="*/ 768096 w 865632"/>
              <a:gd name="connsiteY7" fmla="*/ 10973 h 263742"/>
              <a:gd name="connsiteX8" fmla="*/ 102413 w 865632"/>
              <a:gd name="connsiteY8" fmla="*/ 10973 h 263742"/>
              <a:gd name="connsiteX9" fmla="*/ 153620 w 865632"/>
              <a:gd name="connsiteY9" fmla="*/ 135332 h 263742"/>
              <a:gd name="connsiteX10" fmla="*/ 234087 w 865632"/>
              <a:gd name="connsiteY10" fmla="*/ 237745 h 263742"/>
              <a:gd name="connsiteX0" fmla="*/ 234087 w 865632"/>
              <a:gd name="connsiteY0" fmla="*/ 237745 h 251836"/>
              <a:gd name="connsiteX1" fmla="*/ 234087 w 865632"/>
              <a:gd name="connsiteY1" fmla="*/ 237745 h 251836"/>
              <a:gd name="connsiteX2" fmla="*/ 299314 w 865632"/>
              <a:gd name="connsiteY2" fmla="*/ 227991 h 251836"/>
              <a:gd name="connsiteX3" fmla="*/ 375514 w 865632"/>
              <a:gd name="connsiteY3" fmla="*/ 227991 h 251836"/>
              <a:gd name="connsiteX4" fmla="*/ 375514 w 865632"/>
              <a:gd name="connsiteY4" fmla="*/ 227990 h 251836"/>
              <a:gd name="connsiteX5" fmla="*/ 455409 w 865632"/>
              <a:gd name="connsiteY5" fmla="*/ 247270 h 251836"/>
              <a:gd name="connsiteX6" fmla="*/ 687629 w 865632"/>
              <a:gd name="connsiteY6" fmla="*/ 91441 h 251836"/>
              <a:gd name="connsiteX7" fmla="*/ 768096 w 865632"/>
              <a:gd name="connsiteY7" fmla="*/ 10973 h 251836"/>
              <a:gd name="connsiteX8" fmla="*/ 102413 w 865632"/>
              <a:gd name="connsiteY8" fmla="*/ 10973 h 251836"/>
              <a:gd name="connsiteX9" fmla="*/ 153620 w 865632"/>
              <a:gd name="connsiteY9" fmla="*/ 135332 h 251836"/>
              <a:gd name="connsiteX10" fmla="*/ 234087 w 865632"/>
              <a:gd name="connsiteY10" fmla="*/ 237745 h 251836"/>
              <a:gd name="connsiteX0" fmla="*/ 236469 w 865632"/>
              <a:gd name="connsiteY0" fmla="*/ 254414 h 254414"/>
              <a:gd name="connsiteX1" fmla="*/ 234087 w 865632"/>
              <a:gd name="connsiteY1" fmla="*/ 237745 h 254414"/>
              <a:gd name="connsiteX2" fmla="*/ 299314 w 865632"/>
              <a:gd name="connsiteY2" fmla="*/ 227991 h 254414"/>
              <a:gd name="connsiteX3" fmla="*/ 375514 w 865632"/>
              <a:gd name="connsiteY3" fmla="*/ 227991 h 254414"/>
              <a:gd name="connsiteX4" fmla="*/ 375514 w 865632"/>
              <a:gd name="connsiteY4" fmla="*/ 227990 h 254414"/>
              <a:gd name="connsiteX5" fmla="*/ 455409 w 865632"/>
              <a:gd name="connsiteY5" fmla="*/ 247270 h 254414"/>
              <a:gd name="connsiteX6" fmla="*/ 687629 w 865632"/>
              <a:gd name="connsiteY6" fmla="*/ 91441 h 254414"/>
              <a:gd name="connsiteX7" fmla="*/ 768096 w 865632"/>
              <a:gd name="connsiteY7" fmla="*/ 10973 h 254414"/>
              <a:gd name="connsiteX8" fmla="*/ 102413 w 865632"/>
              <a:gd name="connsiteY8" fmla="*/ 10973 h 254414"/>
              <a:gd name="connsiteX9" fmla="*/ 153620 w 865632"/>
              <a:gd name="connsiteY9" fmla="*/ 135332 h 254414"/>
              <a:gd name="connsiteX10" fmla="*/ 236469 w 865632"/>
              <a:gd name="connsiteY10" fmla="*/ 254414 h 254414"/>
              <a:gd name="connsiteX0" fmla="*/ 153620 w 865632"/>
              <a:gd name="connsiteY0" fmla="*/ 135332 h 251836"/>
              <a:gd name="connsiteX1" fmla="*/ 234087 w 865632"/>
              <a:gd name="connsiteY1" fmla="*/ 237745 h 251836"/>
              <a:gd name="connsiteX2" fmla="*/ 299314 w 865632"/>
              <a:gd name="connsiteY2" fmla="*/ 227991 h 251836"/>
              <a:gd name="connsiteX3" fmla="*/ 375514 w 865632"/>
              <a:gd name="connsiteY3" fmla="*/ 227991 h 251836"/>
              <a:gd name="connsiteX4" fmla="*/ 375514 w 865632"/>
              <a:gd name="connsiteY4" fmla="*/ 227990 h 251836"/>
              <a:gd name="connsiteX5" fmla="*/ 455409 w 865632"/>
              <a:gd name="connsiteY5" fmla="*/ 247270 h 251836"/>
              <a:gd name="connsiteX6" fmla="*/ 687629 w 865632"/>
              <a:gd name="connsiteY6" fmla="*/ 91441 h 251836"/>
              <a:gd name="connsiteX7" fmla="*/ 768096 w 865632"/>
              <a:gd name="connsiteY7" fmla="*/ 10973 h 251836"/>
              <a:gd name="connsiteX8" fmla="*/ 102413 w 865632"/>
              <a:gd name="connsiteY8" fmla="*/ 10973 h 251836"/>
              <a:gd name="connsiteX9" fmla="*/ 153620 w 865632"/>
              <a:gd name="connsiteY9" fmla="*/ 135332 h 251836"/>
              <a:gd name="connsiteX0" fmla="*/ 153620 w 865632"/>
              <a:gd name="connsiteY0" fmla="*/ 135332 h 256795"/>
              <a:gd name="connsiteX1" fmla="*/ 243612 w 865632"/>
              <a:gd name="connsiteY1" fmla="*/ 256795 h 256795"/>
              <a:gd name="connsiteX2" fmla="*/ 299314 w 865632"/>
              <a:gd name="connsiteY2" fmla="*/ 227991 h 256795"/>
              <a:gd name="connsiteX3" fmla="*/ 375514 w 865632"/>
              <a:gd name="connsiteY3" fmla="*/ 227991 h 256795"/>
              <a:gd name="connsiteX4" fmla="*/ 375514 w 865632"/>
              <a:gd name="connsiteY4" fmla="*/ 227990 h 256795"/>
              <a:gd name="connsiteX5" fmla="*/ 455409 w 865632"/>
              <a:gd name="connsiteY5" fmla="*/ 247270 h 256795"/>
              <a:gd name="connsiteX6" fmla="*/ 687629 w 865632"/>
              <a:gd name="connsiteY6" fmla="*/ 91441 h 256795"/>
              <a:gd name="connsiteX7" fmla="*/ 768096 w 865632"/>
              <a:gd name="connsiteY7" fmla="*/ 10973 h 256795"/>
              <a:gd name="connsiteX8" fmla="*/ 102413 w 865632"/>
              <a:gd name="connsiteY8" fmla="*/ 10973 h 256795"/>
              <a:gd name="connsiteX9" fmla="*/ 153620 w 865632"/>
              <a:gd name="connsiteY9" fmla="*/ 135332 h 256795"/>
              <a:gd name="connsiteX0" fmla="*/ 153620 w 865632"/>
              <a:gd name="connsiteY0" fmla="*/ 135332 h 251836"/>
              <a:gd name="connsiteX1" fmla="*/ 236468 w 865632"/>
              <a:gd name="connsiteY1" fmla="*/ 247270 h 251836"/>
              <a:gd name="connsiteX2" fmla="*/ 299314 w 865632"/>
              <a:gd name="connsiteY2" fmla="*/ 227991 h 251836"/>
              <a:gd name="connsiteX3" fmla="*/ 375514 w 865632"/>
              <a:gd name="connsiteY3" fmla="*/ 227991 h 251836"/>
              <a:gd name="connsiteX4" fmla="*/ 375514 w 865632"/>
              <a:gd name="connsiteY4" fmla="*/ 227990 h 251836"/>
              <a:gd name="connsiteX5" fmla="*/ 455409 w 865632"/>
              <a:gd name="connsiteY5" fmla="*/ 247270 h 251836"/>
              <a:gd name="connsiteX6" fmla="*/ 687629 w 865632"/>
              <a:gd name="connsiteY6" fmla="*/ 91441 h 251836"/>
              <a:gd name="connsiteX7" fmla="*/ 768096 w 865632"/>
              <a:gd name="connsiteY7" fmla="*/ 10973 h 251836"/>
              <a:gd name="connsiteX8" fmla="*/ 102413 w 865632"/>
              <a:gd name="connsiteY8" fmla="*/ 10973 h 251836"/>
              <a:gd name="connsiteX9" fmla="*/ 153620 w 865632"/>
              <a:gd name="connsiteY9" fmla="*/ 135332 h 251836"/>
              <a:gd name="connsiteX0" fmla="*/ 261519 w 973531"/>
              <a:gd name="connsiteY0" fmla="*/ 223115 h 339619"/>
              <a:gd name="connsiteX1" fmla="*/ 344367 w 973531"/>
              <a:gd name="connsiteY1" fmla="*/ 335053 h 339619"/>
              <a:gd name="connsiteX2" fmla="*/ 407213 w 973531"/>
              <a:gd name="connsiteY2" fmla="*/ 315774 h 339619"/>
              <a:gd name="connsiteX3" fmla="*/ 483413 w 973531"/>
              <a:gd name="connsiteY3" fmla="*/ 315774 h 339619"/>
              <a:gd name="connsiteX4" fmla="*/ 483413 w 973531"/>
              <a:gd name="connsiteY4" fmla="*/ 315773 h 339619"/>
              <a:gd name="connsiteX5" fmla="*/ 563308 w 973531"/>
              <a:gd name="connsiteY5" fmla="*/ 335053 h 339619"/>
              <a:gd name="connsiteX6" fmla="*/ 795528 w 973531"/>
              <a:gd name="connsiteY6" fmla="*/ 179224 h 339619"/>
              <a:gd name="connsiteX7" fmla="*/ 875995 w 973531"/>
              <a:gd name="connsiteY7" fmla="*/ 98756 h 339619"/>
              <a:gd name="connsiteX8" fmla="*/ 102413 w 973531"/>
              <a:gd name="connsiteY8" fmla="*/ 10973 h 339619"/>
              <a:gd name="connsiteX9" fmla="*/ 261519 w 973531"/>
              <a:gd name="connsiteY9" fmla="*/ 223115 h 339619"/>
              <a:gd name="connsiteX0" fmla="*/ 261519 w 1038150"/>
              <a:gd name="connsiteY0" fmla="*/ 223115 h 339619"/>
              <a:gd name="connsiteX1" fmla="*/ 344367 w 1038150"/>
              <a:gd name="connsiteY1" fmla="*/ 335053 h 339619"/>
              <a:gd name="connsiteX2" fmla="*/ 407213 w 1038150"/>
              <a:gd name="connsiteY2" fmla="*/ 315774 h 339619"/>
              <a:gd name="connsiteX3" fmla="*/ 483413 w 1038150"/>
              <a:gd name="connsiteY3" fmla="*/ 315774 h 339619"/>
              <a:gd name="connsiteX4" fmla="*/ 483413 w 1038150"/>
              <a:gd name="connsiteY4" fmla="*/ 315773 h 339619"/>
              <a:gd name="connsiteX5" fmla="*/ 563308 w 1038150"/>
              <a:gd name="connsiteY5" fmla="*/ 335053 h 339619"/>
              <a:gd name="connsiteX6" fmla="*/ 795528 w 1038150"/>
              <a:gd name="connsiteY6" fmla="*/ 179224 h 339619"/>
              <a:gd name="connsiteX7" fmla="*/ 940614 w 1038150"/>
              <a:gd name="connsiteY7" fmla="*/ 10974 h 339619"/>
              <a:gd name="connsiteX8" fmla="*/ 102413 w 1038150"/>
              <a:gd name="connsiteY8" fmla="*/ 10973 h 339619"/>
              <a:gd name="connsiteX9" fmla="*/ 261519 w 1038150"/>
              <a:gd name="connsiteY9" fmla="*/ 223115 h 33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8150" h="339619">
                <a:moveTo>
                  <a:pt x="261519" y="223115"/>
                </a:moveTo>
                <a:cubicBezTo>
                  <a:pt x="283465" y="260910"/>
                  <a:pt x="320085" y="319610"/>
                  <a:pt x="344367" y="335053"/>
                </a:cubicBezTo>
                <a:cubicBezTo>
                  <a:pt x="361436" y="322861"/>
                  <a:pt x="386774" y="320491"/>
                  <a:pt x="407213" y="315774"/>
                </a:cubicBezTo>
                <a:cubicBezTo>
                  <a:pt x="422240" y="312306"/>
                  <a:pt x="468783" y="310897"/>
                  <a:pt x="483413" y="315774"/>
                </a:cubicBezTo>
                <a:lnTo>
                  <a:pt x="483413" y="315773"/>
                </a:lnTo>
                <a:cubicBezTo>
                  <a:pt x="506901" y="329866"/>
                  <a:pt x="535910" y="339619"/>
                  <a:pt x="563308" y="335053"/>
                </a:cubicBezTo>
                <a:cubicBezTo>
                  <a:pt x="615327" y="312295"/>
                  <a:pt x="739445" y="217019"/>
                  <a:pt x="795528" y="179224"/>
                </a:cubicBezTo>
                <a:cubicBezTo>
                  <a:pt x="822350" y="158498"/>
                  <a:pt x="1038150" y="24385"/>
                  <a:pt x="940614" y="10974"/>
                </a:cubicBezTo>
                <a:cubicBezTo>
                  <a:pt x="834544" y="4878"/>
                  <a:pt x="212141" y="0"/>
                  <a:pt x="102413" y="10973"/>
                </a:cubicBezTo>
                <a:cubicBezTo>
                  <a:pt x="0" y="31699"/>
                  <a:pt x="249327" y="196293"/>
                  <a:pt x="261519" y="2231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Freeform 12"/>
          <p:cNvSpPr/>
          <p:nvPr/>
        </p:nvSpPr>
        <p:spPr>
          <a:xfrm>
            <a:off x="7092000" y="1908000"/>
            <a:ext cx="904875" cy="257175"/>
          </a:xfrm>
          <a:custGeom>
            <a:avLst/>
            <a:gdLst>
              <a:gd name="connsiteX0" fmla="*/ 190500 w 871537"/>
              <a:gd name="connsiteY0" fmla="*/ 183356 h 240506"/>
              <a:gd name="connsiteX1" fmla="*/ 350044 w 871537"/>
              <a:gd name="connsiteY1" fmla="*/ 240506 h 240506"/>
              <a:gd name="connsiteX2" fmla="*/ 871537 w 871537"/>
              <a:gd name="connsiteY2" fmla="*/ 4762 h 240506"/>
              <a:gd name="connsiteX3" fmla="*/ 0 w 871537"/>
              <a:gd name="connsiteY3" fmla="*/ 0 h 240506"/>
              <a:gd name="connsiteX4" fmla="*/ 190500 w 871537"/>
              <a:gd name="connsiteY4" fmla="*/ 183356 h 240506"/>
              <a:gd name="connsiteX0" fmla="*/ 190500 w 871537"/>
              <a:gd name="connsiteY0" fmla="*/ 183356 h 240506"/>
              <a:gd name="connsiteX1" fmla="*/ 361951 w 871537"/>
              <a:gd name="connsiteY1" fmla="*/ 240506 h 240506"/>
              <a:gd name="connsiteX2" fmla="*/ 871537 w 871537"/>
              <a:gd name="connsiteY2" fmla="*/ 4762 h 240506"/>
              <a:gd name="connsiteX3" fmla="*/ 0 w 871537"/>
              <a:gd name="connsiteY3" fmla="*/ 0 h 240506"/>
              <a:gd name="connsiteX4" fmla="*/ 190500 w 871537"/>
              <a:gd name="connsiteY4" fmla="*/ 183356 h 240506"/>
              <a:gd name="connsiteX0" fmla="*/ 183356 w 871537"/>
              <a:gd name="connsiteY0" fmla="*/ 178593 h 240506"/>
              <a:gd name="connsiteX1" fmla="*/ 361951 w 871537"/>
              <a:gd name="connsiteY1" fmla="*/ 240506 h 240506"/>
              <a:gd name="connsiteX2" fmla="*/ 871537 w 871537"/>
              <a:gd name="connsiteY2" fmla="*/ 4762 h 240506"/>
              <a:gd name="connsiteX3" fmla="*/ 0 w 871537"/>
              <a:gd name="connsiteY3" fmla="*/ 0 h 240506"/>
              <a:gd name="connsiteX4" fmla="*/ 183356 w 871537"/>
              <a:gd name="connsiteY4" fmla="*/ 178593 h 240506"/>
              <a:gd name="connsiteX0" fmla="*/ 183356 w 892969"/>
              <a:gd name="connsiteY0" fmla="*/ 185737 h 247650"/>
              <a:gd name="connsiteX1" fmla="*/ 361951 w 892969"/>
              <a:gd name="connsiteY1" fmla="*/ 247650 h 247650"/>
              <a:gd name="connsiteX2" fmla="*/ 892969 w 892969"/>
              <a:gd name="connsiteY2" fmla="*/ 0 h 247650"/>
              <a:gd name="connsiteX3" fmla="*/ 0 w 892969"/>
              <a:gd name="connsiteY3" fmla="*/ 7144 h 247650"/>
              <a:gd name="connsiteX4" fmla="*/ 183356 w 892969"/>
              <a:gd name="connsiteY4" fmla="*/ 185737 h 247650"/>
              <a:gd name="connsiteX0" fmla="*/ 195262 w 904875"/>
              <a:gd name="connsiteY0" fmla="*/ 188118 h 250031"/>
              <a:gd name="connsiteX1" fmla="*/ 373857 w 904875"/>
              <a:gd name="connsiteY1" fmla="*/ 250031 h 250031"/>
              <a:gd name="connsiteX2" fmla="*/ 904875 w 904875"/>
              <a:gd name="connsiteY2" fmla="*/ 2381 h 250031"/>
              <a:gd name="connsiteX3" fmla="*/ 0 w 904875"/>
              <a:gd name="connsiteY3" fmla="*/ 0 h 250031"/>
              <a:gd name="connsiteX4" fmla="*/ 195262 w 904875"/>
              <a:gd name="connsiteY4" fmla="*/ 188118 h 250031"/>
              <a:gd name="connsiteX0" fmla="*/ 183356 w 904875"/>
              <a:gd name="connsiteY0" fmla="*/ 185737 h 250031"/>
              <a:gd name="connsiteX1" fmla="*/ 373857 w 904875"/>
              <a:gd name="connsiteY1" fmla="*/ 250031 h 250031"/>
              <a:gd name="connsiteX2" fmla="*/ 904875 w 904875"/>
              <a:gd name="connsiteY2" fmla="*/ 2381 h 250031"/>
              <a:gd name="connsiteX3" fmla="*/ 0 w 904875"/>
              <a:gd name="connsiteY3" fmla="*/ 0 h 250031"/>
              <a:gd name="connsiteX4" fmla="*/ 183356 w 904875"/>
              <a:gd name="connsiteY4" fmla="*/ 185737 h 250031"/>
              <a:gd name="connsiteX0" fmla="*/ 183356 w 904875"/>
              <a:gd name="connsiteY0" fmla="*/ 185737 h 257175"/>
              <a:gd name="connsiteX1" fmla="*/ 381001 w 904875"/>
              <a:gd name="connsiteY1" fmla="*/ 257175 h 257175"/>
              <a:gd name="connsiteX2" fmla="*/ 904875 w 904875"/>
              <a:gd name="connsiteY2" fmla="*/ 2381 h 257175"/>
              <a:gd name="connsiteX3" fmla="*/ 0 w 904875"/>
              <a:gd name="connsiteY3" fmla="*/ 0 h 257175"/>
              <a:gd name="connsiteX4" fmla="*/ 183356 w 904875"/>
              <a:gd name="connsiteY4" fmla="*/ 185737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875" h="257175">
                <a:moveTo>
                  <a:pt x="183356" y="185737"/>
                </a:moveTo>
                <a:lnTo>
                  <a:pt x="381001" y="257175"/>
                </a:lnTo>
                <a:lnTo>
                  <a:pt x="904875" y="2381"/>
                </a:lnTo>
                <a:lnTo>
                  <a:pt x="0" y="0"/>
                </a:lnTo>
                <a:lnTo>
                  <a:pt x="183356" y="1857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937996-5396-B344-8DA1-283875F21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77" y="838200"/>
            <a:ext cx="1608623" cy="99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Case study: Mutation and disease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5181600" cy="5059363"/>
          </a:xfrm>
        </p:spPr>
        <p:txBody>
          <a:bodyPr/>
          <a:lstStyle/>
          <a:p>
            <a:r>
              <a:rPr lang="en-US" altLang="zh-TW" dirty="0"/>
              <a:t>What went wrong?</a:t>
            </a:r>
          </a:p>
          <a:p>
            <a:pPr lvl="1"/>
            <a:r>
              <a:rPr lang="en-US" altLang="zh-TW" dirty="0"/>
              <a:t>Hemoglobin molecules, which are responsible for carrying oxygen, form a long chain in affected people</a:t>
            </a:r>
          </a:p>
          <a:p>
            <a:pPr lvl="1"/>
            <a:r>
              <a:rPr lang="en-US" altLang="zh-TW" dirty="0"/>
              <a:t>Why? There is a mutation in one of the hemoglobin genes on chromosome 11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2" descr="http://learn.genetics.utah.edu/content/disorders/whataregd/sicklecell/images/sicklece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771488"/>
            <a:ext cx="2857500" cy="524831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200" y="6019800"/>
            <a:ext cx="883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http://learn.genetics.utah.edu/content/disorders/whataregd/sicklecell/images/sicklecell.jpg</a:t>
            </a:r>
            <a:endParaRPr lang="zh-TW" alt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Tutorials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Weekly, mainly to go over some exercises together</a:t>
            </a:r>
          </a:p>
          <a:p>
            <a:r>
              <a:rPr lang="en-US" altLang="zh-TW" sz="2800" dirty="0"/>
              <a:t>Time: Tue 17:30-18:15</a:t>
            </a:r>
            <a:endParaRPr lang="zh-TW" altLang="en-US" sz="2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18-Aug-2020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92574"/>
              </p:ext>
            </p:extLst>
          </p:nvPr>
        </p:nvGraphicFramePr>
        <p:xfrm>
          <a:off x="381000" y="2133600"/>
          <a:ext cx="8458199" cy="410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Section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Time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Mon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Tue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Wed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Thu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Fri</a:t>
                      </a:r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</a:t>
                      </a:r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08:30-09:15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09:30-10:15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3</a:t>
                      </a:r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10:30-11:15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</a:t>
                      </a:r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11:30-12:15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16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5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12:30-13:15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600" dirty="0"/>
                        <a:t>Lecture</a:t>
                      </a:r>
                      <a:endParaRPr lang="zh-TW" altLang="en-US" sz="16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080"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6</a:t>
                      </a:r>
                      <a:endParaRPr lang="zh-TW" altLang="en-US" sz="16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13:30-14:15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400" dirty="0"/>
                        <a:t>Kevin’s consultation hours</a:t>
                      </a:r>
                      <a:endParaRPr lang="zh-TW" altLang="en-US" sz="14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86267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7</a:t>
                      </a:r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14:30-15:15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6840"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8</a:t>
                      </a:r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15:30-16:15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834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9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16:30-17:15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Lecture</a:t>
                      </a:r>
                      <a:endParaRPr lang="zh-TW" altLang="en-US" sz="160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10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17:30-18:15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Tutorial</a:t>
                      </a:r>
                      <a:endParaRPr lang="zh-TW" altLang="en-US" sz="16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11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18:30-19:15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Case study: Mutation and disease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Mutation in DNA causes change in protein structure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3730" name="Picture 2" descr="http://www.rcsb.org/pdb/images/4hhb_bio_r_500.jpg?bioNum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1600200"/>
            <a:ext cx="1905000" cy="1905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6200" y="5867400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Image credit: Protein Data Bank, entries 4HHB and 2HBS,</a:t>
            </a:r>
            <a:endParaRPr lang="zh-TW" altLang="en-US" sz="1200" dirty="0"/>
          </a:p>
          <a:p>
            <a:r>
              <a:rPr lang="en-US" altLang="zh-TW" sz="1200" dirty="0"/>
              <a:t>http://www.ornl.gov/sci/techresources/Human_Genome/posters/chromosome/Gifs/HBBmutseq_2.gif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8800" y="3276600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Normal human hemoglobin</a:t>
            </a:r>
            <a:endParaRPr lang="zh-TW" altLang="en-US" sz="1400"/>
          </a:p>
        </p:txBody>
      </p:sp>
      <p:pic>
        <p:nvPicPr>
          <p:cNvPr id="73732" name="Picture 4" descr="http://www.rcsb.org/pdb/images/2hbs_bio_r_500.jpg?bioNum=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3505200"/>
            <a:ext cx="1905000" cy="1905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483621" y="5191780"/>
            <a:ext cx="2517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A common mutated form of human hemoglobin that causes Sickle-cell Anemia</a:t>
            </a:r>
            <a:endParaRPr lang="zh-TW" altLang="en-US" sz="1400"/>
          </a:p>
        </p:txBody>
      </p:sp>
      <p:pic>
        <p:nvPicPr>
          <p:cNvPr id="73734" name="Picture 6" descr="Figure 3: Normal and Mutated HBB Sequenc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7300" y="2362200"/>
            <a:ext cx="3619500" cy="250507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6200" y="5054025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Check out more by yourselves: </a:t>
            </a:r>
            <a:r>
              <a:rPr lang="en-HK" sz="1600" dirty="0">
                <a:hlinkClick r:id="rId5"/>
              </a:rPr>
              <a:t>https://www.ncbi.nlm.nih.gov/snp/rs334</a:t>
            </a:r>
            <a:endParaRPr lang="zh-TW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Bioinformatics</a:t>
            </a:r>
          </a:p>
          <a:p>
            <a:pPr lvl="1"/>
            <a:r>
              <a:rPr lang="en-US" altLang="zh-TW" dirty="0"/>
              <a:t>Using computational methods to assist biomedical research</a:t>
            </a:r>
          </a:p>
          <a:p>
            <a:pPr lvl="1"/>
            <a:r>
              <a:rPr lang="en-US" altLang="zh-TW" dirty="0"/>
              <a:t>Large data size</a:t>
            </a:r>
          </a:p>
          <a:p>
            <a:pPr lvl="1"/>
            <a:r>
              <a:rPr lang="en-US" altLang="zh-TW" dirty="0"/>
              <a:t>Difficult computational problems</a:t>
            </a:r>
          </a:p>
          <a:p>
            <a:r>
              <a:rPr lang="en-US" altLang="zh-TW" dirty="0"/>
              <a:t>Basic genetics and molecular biology</a:t>
            </a:r>
          </a:p>
          <a:p>
            <a:pPr lvl="1"/>
            <a:r>
              <a:rPr lang="en-US" altLang="zh-TW" dirty="0"/>
              <a:t>Mitosis and meiosis</a:t>
            </a:r>
          </a:p>
          <a:p>
            <a:pPr lvl="1"/>
            <a:r>
              <a:rPr lang="en-US" altLang="zh-TW" dirty="0"/>
              <a:t>DNA </a:t>
            </a:r>
            <a:r>
              <a:rPr lang="en-US" altLang="zh-TW" dirty="0">
                <a:sym typeface="Symbol"/>
              </a:rPr>
              <a:t></a:t>
            </a:r>
            <a:r>
              <a:rPr lang="en-US" altLang="zh-TW" dirty="0"/>
              <a:t>(transcription)</a:t>
            </a:r>
            <a:r>
              <a:rPr lang="en-US" altLang="zh-TW" dirty="0">
                <a:sym typeface="Symbol"/>
              </a:rPr>
              <a:t> RNA </a:t>
            </a:r>
            <a:r>
              <a:rPr lang="en-US" altLang="zh-TW" dirty="0"/>
              <a:t>(translation)</a:t>
            </a:r>
            <a:r>
              <a:rPr lang="en-US" altLang="zh-TW" dirty="0">
                <a:sym typeface="Symbol"/>
              </a:rPr>
              <a:t> protein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Further readings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Chapter 1 of </a:t>
            </a:r>
            <a:r>
              <a:rPr lang="en-US" altLang="zh-TW" i="1" dirty="0"/>
              <a:t>Algorithms in Bioinformatics: A Practical Introduction</a:t>
            </a:r>
            <a:endParaRPr lang="en-US" altLang="zh-TW" dirty="0"/>
          </a:p>
          <a:p>
            <a:pPr lvl="1"/>
            <a:r>
              <a:rPr lang="en-US" altLang="zh-TW" dirty="0"/>
              <a:t>More comprehensive introduction of the basic concepts</a:t>
            </a:r>
          </a:p>
          <a:p>
            <a:pPr lvl="1"/>
            <a:r>
              <a:rPr lang="en-US" altLang="zh-TW" dirty="0">
                <a:hlinkClick r:id="rId2"/>
              </a:rPr>
              <a:t>Free slides</a:t>
            </a:r>
            <a:r>
              <a:rPr lang="en-US" altLang="zh-TW" dirty="0"/>
              <a:t> available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Course Web sites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/>
              <a:t>Course Web site: </a:t>
            </a:r>
            <a:r>
              <a:rPr lang="en-US" altLang="zh-TW" sz="1400" dirty="0">
                <a:hlinkClick r:id="rId2"/>
              </a:rPr>
              <a:t>http://www.cse.cuhk.edu.hk/~kevinyip/csci3220/</a:t>
            </a:r>
            <a:endParaRPr lang="en-US" altLang="zh-TW" sz="1800" dirty="0"/>
          </a:p>
          <a:p>
            <a:pPr lvl="1"/>
            <a:r>
              <a:rPr lang="en-US" altLang="zh-TW" sz="1400" dirty="0"/>
              <a:t>Lecture notes</a:t>
            </a:r>
          </a:p>
          <a:p>
            <a:pPr lvl="1"/>
            <a:r>
              <a:rPr lang="en-US" altLang="zh-TW" sz="1400" dirty="0"/>
              <a:t>Information of all the following</a:t>
            </a:r>
          </a:p>
          <a:p>
            <a:r>
              <a:rPr lang="en-US" altLang="zh-TW" sz="1800" dirty="0"/>
              <a:t>Blackboard (</a:t>
            </a:r>
            <a:r>
              <a:rPr lang="en-US" altLang="zh-TW" sz="1400" dirty="0">
                <a:hlinkClick r:id="rId3"/>
              </a:rPr>
              <a:t>https://blackboard.cuhk.edu.hk/</a:t>
            </a:r>
            <a:r>
              <a:rPr lang="en-US" altLang="zh-TW" sz="1800" dirty="0"/>
              <a:t>, look for course 2020R1-CSCI3220)</a:t>
            </a:r>
          </a:p>
          <a:p>
            <a:pPr lvl="1"/>
            <a:r>
              <a:rPr lang="en-US" altLang="zh-TW" sz="1400" dirty="0"/>
              <a:t>Tutorial notes</a:t>
            </a:r>
          </a:p>
          <a:p>
            <a:pPr lvl="1"/>
            <a:r>
              <a:rPr lang="en-US" altLang="zh-TW" sz="1400" dirty="0"/>
              <a:t>Assignment specifications</a:t>
            </a:r>
          </a:p>
          <a:p>
            <a:pPr lvl="1"/>
            <a:r>
              <a:rPr lang="en-US" altLang="zh-TW" sz="1400" dirty="0"/>
              <a:t>Assignment collection boxes</a:t>
            </a:r>
          </a:p>
          <a:p>
            <a:pPr lvl="1"/>
            <a:r>
              <a:rPr lang="en-US" altLang="zh-TW" sz="1400" dirty="0"/>
              <a:t>Lecture recordings – Panopto</a:t>
            </a:r>
          </a:p>
          <a:p>
            <a:pPr lvl="1"/>
            <a:r>
              <a:rPr lang="en-US" altLang="zh-TW" sz="1400" dirty="0"/>
              <a:t>Announcements – check your link.cuhk.edu.hk email account</a:t>
            </a:r>
          </a:p>
          <a:p>
            <a:r>
              <a:rPr lang="en-US" altLang="zh-TW" sz="1800" dirty="0"/>
              <a:t>Piazza (</a:t>
            </a:r>
            <a:r>
              <a:rPr lang="en-US" altLang="zh-TW" sz="1400" dirty="0">
                <a:hlinkClick r:id="rId4"/>
              </a:rPr>
              <a:t>https://piazza.com/cuhk.edu.hk/fall2020/csci3220/home</a:t>
            </a:r>
            <a:r>
              <a:rPr lang="en-US" altLang="zh-TW" sz="1800" dirty="0"/>
              <a:t>, registration required)</a:t>
            </a:r>
          </a:p>
          <a:p>
            <a:pPr lvl="1"/>
            <a:r>
              <a:rPr lang="en-US" altLang="zh-TW" sz="1400" dirty="0"/>
              <a:t>Questions and discussions</a:t>
            </a:r>
          </a:p>
          <a:p>
            <a:r>
              <a:rPr lang="en-US" altLang="zh-TW" sz="1800" dirty="0"/>
              <a:t>uReply (</a:t>
            </a:r>
            <a:r>
              <a:rPr lang="en-US" altLang="zh-TW" sz="1400" dirty="0">
                <a:hlinkClick r:id="rId5"/>
              </a:rPr>
              <a:t>http://ureply.mobi/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sz="1400" dirty="0"/>
              <a:t>Interactive tasks</a:t>
            </a:r>
          </a:p>
          <a:p>
            <a:r>
              <a:rPr lang="en-US" altLang="zh-TW" sz="1800" dirty="0"/>
              <a:t>Online judge system (</a:t>
            </a:r>
            <a:r>
              <a:rPr lang="en-US" altLang="zh-TW" sz="1400" dirty="0">
                <a:hlinkClick r:id="rId6"/>
              </a:rPr>
              <a:t>http://proj.cse.cuhk.edu.hk/csci3220/?locale=en</a:t>
            </a:r>
            <a:r>
              <a:rPr lang="en-US" altLang="zh-TW" sz="1600" dirty="0"/>
              <a:t>, accessible from CUHK network including VPN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sz="1400" dirty="0"/>
              <a:t>Program submissions</a:t>
            </a:r>
          </a:p>
          <a:p>
            <a:r>
              <a:rPr lang="en-US" altLang="zh-TW" sz="1800" dirty="0"/>
              <a:t>YouTube channel (</a:t>
            </a:r>
            <a:r>
              <a:rPr lang="en-US" altLang="zh-TW" sz="1400" dirty="0">
                <a:hlinkClick r:id="rId7"/>
              </a:rPr>
              <a:t>https://www.youtube.com/channel/UCk2ozjkbfpteeJUolHWNsMw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sz="1400" dirty="0"/>
              <a:t>Micro-modules on some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22-Aug-2020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 materials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No textbooks</a:t>
            </a:r>
          </a:p>
          <a:p>
            <a:r>
              <a:rPr lang="en-US" altLang="zh-TW" dirty="0"/>
              <a:t>Lecture notes can be downloaded from course Web site</a:t>
            </a:r>
          </a:p>
          <a:p>
            <a:r>
              <a:rPr lang="en-US" altLang="zh-TW" dirty="0"/>
              <a:t>*Jot your own notes in class*</a:t>
            </a:r>
          </a:p>
          <a:p>
            <a:r>
              <a:rPr lang="en-US" altLang="zh-TW" dirty="0"/>
              <a:t>References:</a:t>
            </a:r>
          </a:p>
          <a:p>
            <a:pPr lvl="1"/>
            <a:r>
              <a:rPr lang="en-US" altLang="zh-TW" i="1" dirty="0"/>
              <a:t>Algorithms in Bioinformatics: A Practical Introduction</a:t>
            </a:r>
            <a:r>
              <a:rPr lang="en-US" altLang="zh-TW" dirty="0"/>
              <a:t> by Wing-Kin Sung, Chapman &amp; Hall 2009 (with </a:t>
            </a:r>
            <a:r>
              <a:rPr lang="en-US" altLang="zh-TW" dirty="0">
                <a:hlinkClick r:id="rId2"/>
              </a:rPr>
              <a:t>free online materials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i="1" dirty="0"/>
              <a:t>An Introduction to Bioinformatics Algorithms</a:t>
            </a:r>
            <a:r>
              <a:rPr lang="en-US" altLang="zh-TW" dirty="0"/>
              <a:t> by Neil C. Jones and Pavel A. Pevzner, MIT Press 2004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HK" altLang="zh-TW" dirty="0"/>
              <a:t>Last update: 10-Aug-2020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CSCI3220 Algorithms for Bioinformatics |  Kevin Yip-cse-cuhk | Fall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4134</TotalTime>
  <Words>4897</Words>
  <Application>Microsoft Macintosh PowerPoint</Application>
  <PresentationFormat>On-screen Show (4:3)</PresentationFormat>
  <Paragraphs>827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Courier New</vt:lpstr>
      <vt:lpstr>Office Theme</vt:lpstr>
      <vt:lpstr>Lecture 1. Introduction</vt:lpstr>
      <vt:lpstr>Lecture outline</vt:lpstr>
      <vt:lpstr>Course Information</vt:lpstr>
      <vt:lpstr>Course objectives</vt:lpstr>
      <vt:lpstr>Teaching staff</vt:lpstr>
      <vt:lpstr>Lectures</vt:lpstr>
      <vt:lpstr>Tutorials</vt:lpstr>
      <vt:lpstr>Course Web sites</vt:lpstr>
      <vt:lpstr>Reference materials</vt:lpstr>
      <vt:lpstr>Assessment</vt:lpstr>
      <vt:lpstr>Promises</vt:lpstr>
      <vt:lpstr>Expectations</vt:lpstr>
      <vt:lpstr>Introduction to Bioinformatics</vt:lpstr>
      <vt:lpstr>What is bioinformatics?</vt:lpstr>
      <vt:lpstr>What is bioinformatics?</vt:lpstr>
      <vt:lpstr>Why do we need bioinformatics?</vt:lpstr>
      <vt:lpstr>Large data size</vt:lpstr>
      <vt:lpstr>PowerPoint Presentation</vt:lpstr>
      <vt:lpstr>Large data size</vt:lpstr>
      <vt:lpstr>Difficult computational problems</vt:lpstr>
      <vt:lpstr>Where is TATACATTAG? </vt:lpstr>
      <vt:lpstr>How to find a string from a long string?</vt:lpstr>
      <vt:lpstr>Real life example (1)</vt:lpstr>
      <vt:lpstr>Real life example (2)</vt:lpstr>
      <vt:lpstr>Real life example (2)</vt:lpstr>
      <vt:lpstr>Real life example (3)</vt:lpstr>
      <vt:lpstr>What is bioinformatics?</vt:lpstr>
      <vt:lpstr>What is bioinformatics?</vt:lpstr>
      <vt:lpstr>Career</vt:lpstr>
      <vt:lpstr>What is your answer?</vt:lpstr>
      <vt:lpstr>Background Survey</vt:lpstr>
      <vt:lpstr>Purpose</vt:lpstr>
      <vt:lpstr>The survey</vt:lpstr>
      <vt:lpstr>The survey (cont’d)</vt:lpstr>
      <vt:lpstr>Introduction to Genetics and Molecular Biology</vt:lpstr>
      <vt:lpstr>Basic biological knowledge</vt:lpstr>
      <vt:lpstr>Introduction to molecular biology</vt:lpstr>
      <vt:lpstr>Chromosome</vt:lpstr>
      <vt:lpstr>Chromosome and inheritance</vt:lpstr>
      <vt:lpstr>Diploid genome</vt:lpstr>
      <vt:lpstr>How to change?</vt:lpstr>
      <vt:lpstr>Why do changes matter?</vt:lpstr>
      <vt:lpstr>DNA</vt:lpstr>
      <vt:lpstr>DNA</vt:lpstr>
      <vt:lpstr>DNA</vt:lpstr>
      <vt:lpstr>DNA</vt:lpstr>
      <vt:lpstr>DNA</vt:lpstr>
      <vt:lpstr>Quick quiz</vt:lpstr>
      <vt:lpstr>DNA replication</vt:lpstr>
      <vt:lpstr>But what does DNA do?</vt:lpstr>
      <vt:lpstr>Genes</vt:lpstr>
      <vt:lpstr>First level: DNA</vt:lpstr>
      <vt:lpstr>Second level: RNA</vt:lpstr>
      <vt:lpstr>DNA to RNA: Transcription</vt:lpstr>
      <vt:lpstr>Splicing</vt:lpstr>
      <vt:lpstr>Third level: Protein</vt:lpstr>
      <vt:lpstr>Amino acids</vt:lpstr>
      <vt:lpstr>RNA to protein: Translation</vt:lpstr>
      <vt:lpstr>Coding table</vt:lpstr>
      <vt:lpstr>The whole process</vt:lpstr>
      <vt:lpstr>Coding and template strands revisited</vt:lpstr>
      <vt:lpstr>Quick quiz</vt:lpstr>
      <vt:lpstr>Structures</vt:lpstr>
      <vt:lpstr>Overview of Class Topics</vt:lpstr>
      <vt:lpstr>Tentative class schedule</vt:lpstr>
      <vt:lpstr>Tentative class schedule</vt:lpstr>
      <vt:lpstr>Case Study, Summary and Further Readings</vt:lpstr>
      <vt:lpstr>Case study: Mutation and disease</vt:lpstr>
      <vt:lpstr>Case study: Mutation and disease</vt:lpstr>
      <vt:lpstr>Case study: Mutation and disease</vt:lpstr>
      <vt:lpstr>Summary</vt:lpstr>
      <vt:lpstr>Further readings</vt:lpstr>
    </vt:vector>
  </TitlesOfParts>
  <Company>The 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CSCI3220 Algorithms for Bioinformatics</dc:title>
  <dc:creator>Kevin Yip</dc:creator>
  <cp:lastModifiedBy>Kevin Yip, Prof. (CSD)</cp:lastModifiedBy>
  <cp:revision>992</cp:revision>
  <dcterms:created xsi:type="dcterms:W3CDTF">2006-08-16T00:00:00Z</dcterms:created>
  <dcterms:modified xsi:type="dcterms:W3CDTF">2020-09-08T09:52:54Z</dcterms:modified>
</cp:coreProperties>
</file>